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82" r:id="rId2"/>
    <p:sldId id="280" r:id="rId3"/>
    <p:sldId id="272" r:id="rId4"/>
    <p:sldId id="283" r:id="rId5"/>
    <p:sldId id="276" r:id="rId6"/>
    <p:sldId id="277" r:id="rId7"/>
    <p:sldId id="261" r:id="rId8"/>
    <p:sldId id="264" r:id="rId9"/>
    <p:sldId id="265" r:id="rId10"/>
    <p:sldId id="284" r:id="rId11"/>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4" autoAdjust="0"/>
  </p:normalViewPr>
  <p:slideViewPr>
    <p:cSldViewPr snapToGrid="0" showGuides="1">
      <p:cViewPr varScale="1">
        <p:scale>
          <a:sx n="75" d="100"/>
          <a:sy n="75" d="100"/>
        </p:scale>
        <p:origin x="1594" y="58"/>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25" tIns="45713" rIns="91425" bIns="45713" rtlCol="0"/>
          <a:lstStyle>
            <a:lvl1pPr algn="r">
              <a:defRPr sz="1200"/>
            </a:lvl1pPr>
          </a:lstStyle>
          <a:p>
            <a:fld id="{27EC90BE-2DF8-4616-A998-0169FBD9E13D}" type="datetimeFigureOut">
              <a:rPr kumimoji="1" lang="ja-JP" altLang="en-US" smtClean="0"/>
              <a:t>2020/4/16</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5" tIns="45713" rIns="91425"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25" tIns="45713" rIns="91425" bIns="45713" rtlCol="0" anchor="b"/>
          <a:lstStyle>
            <a:lvl1pPr algn="r">
              <a:defRPr sz="1200"/>
            </a:lvl1pPr>
          </a:lstStyle>
          <a:p>
            <a:fld id="{58E1BCD2-6EA2-4CC1-8B12-9B7B5D1E861D}" type="slidenum">
              <a:rPr kumimoji="1" lang="ja-JP" altLang="en-US" smtClean="0"/>
              <a:t>‹#›</a:t>
            </a:fld>
            <a:endParaRPr kumimoji="1" lang="ja-JP" altLang="en-US"/>
          </a:p>
        </p:txBody>
      </p:sp>
    </p:spTree>
    <p:extLst>
      <p:ext uri="{BB962C8B-B14F-4D97-AF65-F5344CB8AC3E}">
        <p14:creationId xmlns:p14="http://schemas.microsoft.com/office/powerpoint/2010/main" val="2399787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solidFill>
                <a:schemeClr val="tx1"/>
              </a:solidFill>
            </a:endParaRPr>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2</a:t>
            </a:fld>
            <a:endParaRPr kumimoji="1" lang="ja-JP" altLang="en-US"/>
          </a:p>
        </p:txBody>
      </p:sp>
    </p:spTree>
    <p:extLst>
      <p:ext uri="{BB962C8B-B14F-4D97-AF65-F5344CB8AC3E}">
        <p14:creationId xmlns:p14="http://schemas.microsoft.com/office/powerpoint/2010/main" val="4192873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3488"/>
            <a:ext cx="443706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3</a:t>
            </a:fld>
            <a:endParaRPr kumimoji="1" lang="ja-JP" altLang="en-US"/>
          </a:p>
        </p:txBody>
      </p:sp>
    </p:spTree>
    <p:extLst>
      <p:ext uri="{BB962C8B-B14F-4D97-AF65-F5344CB8AC3E}">
        <p14:creationId xmlns:p14="http://schemas.microsoft.com/office/powerpoint/2010/main" val="971023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4</a:t>
            </a:fld>
            <a:endParaRPr kumimoji="1" lang="ja-JP" altLang="en-US"/>
          </a:p>
        </p:txBody>
      </p:sp>
    </p:spTree>
    <p:extLst>
      <p:ext uri="{BB962C8B-B14F-4D97-AF65-F5344CB8AC3E}">
        <p14:creationId xmlns:p14="http://schemas.microsoft.com/office/powerpoint/2010/main" val="1620476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5</a:t>
            </a:fld>
            <a:endParaRPr kumimoji="1" lang="ja-JP" altLang="en-US"/>
          </a:p>
        </p:txBody>
      </p:sp>
    </p:spTree>
    <p:extLst>
      <p:ext uri="{BB962C8B-B14F-4D97-AF65-F5344CB8AC3E}">
        <p14:creationId xmlns:p14="http://schemas.microsoft.com/office/powerpoint/2010/main" val="415484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6</a:t>
            </a:fld>
            <a:endParaRPr kumimoji="1" lang="ja-JP" altLang="en-US"/>
          </a:p>
        </p:txBody>
      </p:sp>
    </p:spTree>
    <p:extLst>
      <p:ext uri="{BB962C8B-B14F-4D97-AF65-F5344CB8AC3E}">
        <p14:creationId xmlns:p14="http://schemas.microsoft.com/office/powerpoint/2010/main" val="2694706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7</a:t>
            </a:fld>
            <a:endParaRPr kumimoji="1" lang="ja-JP" altLang="en-US"/>
          </a:p>
        </p:txBody>
      </p:sp>
    </p:spTree>
    <p:extLst>
      <p:ext uri="{BB962C8B-B14F-4D97-AF65-F5344CB8AC3E}">
        <p14:creationId xmlns:p14="http://schemas.microsoft.com/office/powerpoint/2010/main" val="1474036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8</a:t>
            </a:fld>
            <a:endParaRPr kumimoji="1" lang="ja-JP" altLang="en-US"/>
          </a:p>
        </p:txBody>
      </p:sp>
    </p:spTree>
    <p:extLst>
      <p:ext uri="{BB962C8B-B14F-4D97-AF65-F5344CB8AC3E}">
        <p14:creationId xmlns:p14="http://schemas.microsoft.com/office/powerpoint/2010/main" val="1599777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9</a:t>
            </a:fld>
            <a:endParaRPr kumimoji="1" lang="ja-JP" altLang="en-US"/>
          </a:p>
        </p:txBody>
      </p:sp>
    </p:spTree>
    <p:extLst>
      <p:ext uri="{BB962C8B-B14F-4D97-AF65-F5344CB8AC3E}">
        <p14:creationId xmlns:p14="http://schemas.microsoft.com/office/powerpoint/2010/main" val="2050071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8E1BCD2-6EA2-4CC1-8B12-9B7B5D1E861D}" type="slidenum">
              <a:rPr kumimoji="1" lang="ja-JP" altLang="en-US" smtClean="0"/>
              <a:t>10</a:t>
            </a:fld>
            <a:endParaRPr kumimoji="1" lang="ja-JP" altLang="en-US"/>
          </a:p>
        </p:txBody>
      </p:sp>
    </p:spTree>
    <p:extLst>
      <p:ext uri="{BB962C8B-B14F-4D97-AF65-F5344CB8AC3E}">
        <p14:creationId xmlns:p14="http://schemas.microsoft.com/office/powerpoint/2010/main" val="1375707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FF7F25-80A1-4DBA-98A1-5CC8F4E93C1E}" type="datetime1">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307508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722D2D-CB27-41A7-9169-8E08EAEDFCA9}" type="datetime1">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1741135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EFE63B-A3A2-4299-ABAD-2E16EA7B558A}" type="datetime1">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241550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ADDFBC-DA7C-4D70-9217-5E3CEBCA8E99}" type="datetime1">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105061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6EF017-9EFB-490F-9EBB-AFED63394A5C}" type="datetime1">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4104825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BB5399-0F16-4A65-B2E9-37FB8C7ADD8C}" type="datetime1">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352204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11978B-2202-45AB-A123-30428293E57B}" type="datetime1">
              <a:rPr kumimoji="1" lang="ja-JP" altLang="en-US" smtClean="0"/>
              <a:t>2020/4/16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1988412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AEBDC6-C0DB-4D5B-A241-92DFACE896B4}" type="datetime1">
              <a:rPr kumimoji="1" lang="ja-JP" altLang="en-US" smtClean="0"/>
              <a:t>2020/4/16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341674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A6BA9-5BE1-44F3-A6AC-ABA2837B041C}" type="datetime1">
              <a:rPr kumimoji="1" lang="ja-JP" altLang="en-US" smtClean="0"/>
              <a:t>2020/4/16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243828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00C2FC-B714-4F07-81AB-506F635505C7}" type="datetime1">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3662372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E7CEC8-B273-48CF-8D5B-E0D033E95237}" type="datetime1">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355024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0B92C-7609-4C86-BC45-CCF67D50186B}" type="datetime1">
              <a:rPr kumimoji="1" lang="ja-JP" altLang="en-US" smtClean="0"/>
              <a:t>2020/4/16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04FA5-7561-4A8F-8987-7136F249392A}" type="slidenum">
              <a:rPr kumimoji="1" lang="ja-JP" altLang="en-US" smtClean="0"/>
              <a:t>‹#›</a:t>
            </a:fld>
            <a:endParaRPr kumimoji="1" lang="ja-JP" altLang="en-US"/>
          </a:p>
        </p:txBody>
      </p:sp>
    </p:spTree>
    <p:extLst>
      <p:ext uri="{BB962C8B-B14F-4D97-AF65-F5344CB8AC3E}">
        <p14:creationId xmlns:p14="http://schemas.microsoft.com/office/powerpoint/2010/main" val="9658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japanlinkcenter.org/rduf/doc/rduf_rdc_doileafle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japanlinkcenter.org/rduf/doc/rduf_rdc_jddcp_ja.pdf" TargetMode="External"/><Relationship Id="rId4" Type="http://schemas.openxmlformats.org/officeDocument/2006/relationships/hyperlink" Target="https://www.force11.org/datacitation/endorsemen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5.sv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e3data.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8.cao.go.jp/cstp/sonota/openscie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jstage.jst.go.jp/article/jsa/19/3/19_177/_article/-char/j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ci.nii.ac.jp/naid/40015830835/j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8.cao.go.jp/cstp/tyousakai/kokusaiopen/1kai/sanko3.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nijl.ac.jp/pages/cijproject/images/NIJL-NWproject_pamphlet.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japanlinkcenter.org/rduf/doc/rduf_license_guideline.pdf" TargetMode="External"/><Relationship Id="rId5" Type="http://schemas.openxmlformats.org/officeDocument/2006/relationships/hyperlink" Target="https://www.jst.go.jp/all/about/houshin.html#houshin04" TargetMode="External"/><Relationship Id="rId4" Type="http://schemas.openxmlformats.org/officeDocument/2006/relationships/hyperlink" Target="https://doi.org/10.20651/jslis.62.1_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E2B649-F51E-4939-9BF3-FD91C9EF4871}"/>
              </a:ext>
            </a:extLst>
          </p:cNvPr>
          <p:cNvSpPr>
            <a:spLocks noGrp="1"/>
          </p:cNvSpPr>
          <p:nvPr>
            <p:ph type="title"/>
          </p:nvPr>
        </p:nvSpPr>
        <p:spPr>
          <a:xfrm>
            <a:off x="628650" y="1061884"/>
            <a:ext cx="7886700" cy="1906999"/>
          </a:xfrm>
          <a:solidFill>
            <a:schemeClr val="accent2">
              <a:lumMod val="75000"/>
            </a:schemeClr>
          </a:solidFill>
        </p:spPr>
        <p:txBody>
          <a:bodyPr/>
          <a:lstStyle/>
          <a:p>
            <a:pPr algn="ctr"/>
            <a:r>
              <a:rPr kumimoji="1" lang="ja-JP" altLang="en-US" b="1" dirty="0">
                <a:solidFill>
                  <a:schemeClr val="bg1"/>
                </a:solidFill>
              </a:rPr>
              <a:t>研究データのオープン化と</a:t>
            </a:r>
            <a:br>
              <a:rPr kumimoji="1" lang="en-US" altLang="ja-JP" b="1" dirty="0">
                <a:solidFill>
                  <a:schemeClr val="bg1"/>
                </a:solidFill>
              </a:rPr>
            </a:br>
            <a:r>
              <a:rPr kumimoji="1" lang="ja-JP" altLang="en-US" b="1" dirty="0">
                <a:solidFill>
                  <a:schemeClr val="bg1"/>
                </a:solidFill>
              </a:rPr>
              <a:t>そのメリット</a:t>
            </a:r>
          </a:p>
        </p:txBody>
      </p:sp>
      <p:sp>
        <p:nvSpPr>
          <p:cNvPr id="4" name="タイトル 1">
            <a:extLst>
              <a:ext uri="{FF2B5EF4-FFF2-40B4-BE49-F238E27FC236}">
                <a16:creationId xmlns:a16="http://schemas.microsoft.com/office/drawing/2014/main" id="{C37045D4-020E-4301-A6D0-80A5F1071A6C}"/>
              </a:ext>
            </a:extLst>
          </p:cNvPr>
          <p:cNvSpPr txBox="1">
            <a:spLocks/>
          </p:cNvSpPr>
          <p:nvPr/>
        </p:nvSpPr>
        <p:spPr>
          <a:xfrm>
            <a:off x="628650" y="405648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2000" dirty="0"/>
              <a:t>2020(</a:t>
            </a:r>
            <a:r>
              <a:rPr lang="ja-JP" altLang="en-US" sz="2000" dirty="0"/>
              <a:t>令和</a:t>
            </a:r>
            <a:r>
              <a:rPr lang="en-US" altLang="ja-JP" sz="2000" dirty="0"/>
              <a:t>2)</a:t>
            </a:r>
            <a:r>
              <a:rPr lang="ja-JP" altLang="en-US" sz="2000" dirty="0"/>
              <a:t>年</a:t>
            </a:r>
            <a:r>
              <a:rPr lang="en-US" altLang="ja-JP" sz="2000" dirty="0"/>
              <a:t>4</a:t>
            </a:r>
            <a:r>
              <a:rPr lang="ja-JP" altLang="en-US" sz="2000" dirty="0"/>
              <a:t>月</a:t>
            </a:r>
            <a:endParaRPr lang="en-US" altLang="ja-JP" sz="2000" dirty="0"/>
          </a:p>
          <a:p>
            <a:pPr algn="ctr"/>
            <a:endParaRPr lang="en-US" altLang="ja-JP" sz="2000" dirty="0"/>
          </a:p>
          <a:p>
            <a:pPr algn="ctr"/>
            <a:r>
              <a:rPr lang="ja-JP" altLang="en-US" sz="2000" dirty="0"/>
              <a:t>国立大学図書館協会オープンアクセス委員会</a:t>
            </a:r>
          </a:p>
        </p:txBody>
      </p:sp>
      <p:pic>
        <p:nvPicPr>
          <p:cNvPr id="5" name="図 4">
            <a:extLst>
              <a:ext uri="{FF2B5EF4-FFF2-40B4-BE49-F238E27FC236}">
                <a16:creationId xmlns:a16="http://schemas.microsoft.com/office/drawing/2014/main" id="{F095B9DB-B320-45D8-9555-2616AE2C3B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2900" y="5757971"/>
            <a:ext cx="838200" cy="295275"/>
          </a:xfrm>
          <a:prstGeom prst="rect">
            <a:avLst/>
          </a:prstGeom>
        </p:spPr>
      </p:pic>
      <p:sp>
        <p:nvSpPr>
          <p:cNvPr id="6" name="タイトル 1">
            <a:extLst>
              <a:ext uri="{FF2B5EF4-FFF2-40B4-BE49-F238E27FC236}">
                <a16:creationId xmlns:a16="http://schemas.microsoft.com/office/drawing/2014/main" id="{DB01F556-3C08-46BC-84FC-4DD4CA9A7A83}"/>
              </a:ext>
            </a:extLst>
          </p:cNvPr>
          <p:cNvSpPr txBox="1">
            <a:spLocks/>
          </p:cNvSpPr>
          <p:nvPr/>
        </p:nvSpPr>
        <p:spPr>
          <a:xfrm>
            <a:off x="1557555" y="6133614"/>
            <a:ext cx="6028895" cy="369332"/>
          </a:xfrm>
          <a:prstGeom prst="rect">
            <a:avLst/>
          </a:prstGeom>
        </p:spPr>
        <p:txBody>
          <a:bodyPr vert="horz" wrap="none" lIns="0" tIns="0" rIns="0" bIns="0" rtlCol="0" anchor="ctr" anchorCtr="1">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1200" dirty="0"/>
              <a:t>この資料はクリエイティブ・コモンズ 表示  </a:t>
            </a:r>
            <a:r>
              <a:rPr lang="en-US" altLang="ja-JP" sz="1200" dirty="0"/>
              <a:t>4.0 </a:t>
            </a:r>
            <a:r>
              <a:rPr lang="ja-JP" altLang="en-US" sz="1200" dirty="0"/>
              <a:t>国際ライセンスの下に提供されています</a:t>
            </a:r>
            <a:endParaRPr lang="en-US" altLang="ja-JP" sz="1200" dirty="0"/>
          </a:p>
          <a:p>
            <a:pPr algn="ctr">
              <a:lnSpc>
                <a:spcPct val="100000"/>
              </a:lnSpc>
            </a:pPr>
            <a:r>
              <a:rPr lang="en-US" altLang="ja-JP" sz="1200" dirty="0">
                <a:hlinkClick r:id="rId3"/>
              </a:rPr>
              <a:t>https://creativecommons.org/licenses/by/4.0/</a:t>
            </a:r>
            <a:endParaRPr lang="en-US" altLang="ja-JP" sz="1200" dirty="0"/>
          </a:p>
        </p:txBody>
      </p:sp>
    </p:spTree>
    <p:extLst>
      <p:ext uri="{BB962C8B-B14F-4D97-AF65-F5344CB8AC3E}">
        <p14:creationId xmlns:p14="http://schemas.microsoft.com/office/powerpoint/2010/main" val="2408443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A5E67E8-D17E-4918-9660-790FC9357506}"/>
              </a:ext>
            </a:extLst>
          </p:cNvPr>
          <p:cNvSpPr/>
          <p:nvPr/>
        </p:nvSpPr>
        <p:spPr>
          <a:xfrm>
            <a:off x="460535" y="838800"/>
            <a:ext cx="8294915" cy="5845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432000">
              <a:spcBef>
                <a:spcPts val="1200"/>
              </a:spcBef>
            </a:pPr>
            <a:r>
              <a:rPr kumimoji="1" lang="en-US" altLang="ja-JP" sz="1600" dirty="0">
                <a:solidFill>
                  <a:schemeClr val="tx1"/>
                </a:solidFill>
              </a:rPr>
              <a:t>12) </a:t>
            </a:r>
            <a:r>
              <a:rPr lang="ja-JP" altLang="en-US" sz="1600" dirty="0">
                <a:solidFill>
                  <a:schemeClr val="tx1"/>
                </a:solidFill>
              </a:rPr>
              <a:t>研究データへの</a:t>
            </a:r>
            <a:r>
              <a:rPr lang="en-US" altLang="ja-JP" sz="1600" dirty="0">
                <a:solidFill>
                  <a:schemeClr val="tx1"/>
                </a:solidFill>
              </a:rPr>
              <a:t>DOI</a:t>
            </a:r>
            <a:r>
              <a:rPr lang="ja-JP" altLang="en-US" sz="1600" dirty="0">
                <a:solidFill>
                  <a:schemeClr val="tx1"/>
                </a:solidFill>
              </a:rPr>
              <a:t>付与については、以下の文献が参考になる。なお、</a:t>
            </a:r>
            <a:r>
              <a:rPr lang="en-US" altLang="ja-JP" sz="1600" dirty="0">
                <a:solidFill>
                  <a:schemeClr val="tx1"/>
                </a:solidFill>
              </a:rPr>
              <a:t>GenBank</a:t>
            </a:r>
            <a:r>
              <a:rPr lang="ja-JP" altLang="ja-JP" sz="1600" dirty="0">
                <a:solidFill>
                  <a:schemeClr val="tx1"/>
                </a:solidFill>
              </a:rPr>
              <a:t>、</a:t>
            </a:r>
            <a:r>
              <a:rPr lang="en-US" altLang="ja-JP" sz="1600" dirty="0">
                <a:solidFill>
                  <a:schemeClr val="tx1"/>
                </a:solidFill>
              </a:rPr>
              <a:t>CSD</a:t>
            </a:r>
            <a:r>
              <a:rPr lang="ja-JP" altLang="ja-JP" sz="1600" dirty="0">
                <a:solidFill>
                  <a:schemeClr val="tx1"/>
                </a:solidFill>
              </a:rPr>
              <a:t>（</a:t>
            </a:r>
            <a:r>
              <a:rPr lang="en-US" altLang="ja-JP" sz="1600" dirty="0">
                <a:solidFill>
                  <a:schemeClr val="tx1"/>
                </a:solidFill>
              </a:rPr>
              <a:t>Cambridge Structural Database</a:t>
            </a:r>
            <a:r>
              <a:rPr lang="ja-JP" altLang="ja-JP" sz="1600" dirty="0">
                <a:solidFill>
                  <a:schemeClr val="tx1"/>
                </a:solidFill>
              </a:rPr>
              <a:t>）などの分野リポジトリでは、</a:t>
            </a:r>
            <a:r>
              <a:rPr lang="en-US" altLang="ja-JP" sz="1600" dirty="0">
                <a:solidFill>
                  <a:schemeClr val="tx1"/>
                </a:solidFill>
              </a:rPr>
              <a:t>DOI</a:t>
            </a:r>
            <a:r>
              <a:rPr lang="ja-JP" altLang="ja-JP" sz="1600" dirty="0">
                <a:solidFill>
                  <a:schemeClr val="tx1"/>
                </a:solidFill>
              </a:rPr>
              <a:t>等ではなく、固有の番号等</a:t>
            </a:r>
            <a:r>
              <a:rPr lang="ja-JP" altLang="en-US" sz="1600" dirty="0">
                <a:solidFill>
                  <a:schemeClr val="tx1"/>
                </a:solidFill>
              </a:rPr>
              <a:t>が使用されている</a:t>
            </a:r>
            <a:br>
              <a:rPr lang="en-US" altLang="ja-JP" sz="1600" dirty="0">
                <a:solidFill>
                  <a:schemeClr val="tx1"/>
                </a:solidFill>
              </a:rPr>
            </a:br>
            <a:r>
              <a:rPr lang="en-US" altLang="ja-JP" sz="1600" dirty="0">
                <a:solidFill>
                  <a:schemeClr val="tx1"/>
                </a:solidFill>
              </a:rPr>
              <a:t>【</a:t>
            </a:r>
            <a:r>
              <a:rPr lang="ja-JP" altLang="en-US" sz="1600" dirty="0">
                <a:solidFill>
                  <a:schemeClr val="tx1"/>
                </a:solidFill>
              </a:rPr>
              <a:t>文献</a:t>
            </a:r>
            <a:r>
              <a:rPr lang="en-US" altLang="ja-JP" sz="1600" dirty="0">
                <a:solidFill>
                  <a:schemeClr val="tx1"/>
                </a:solidFill>
              </a:rPr>
              <a:t>】</a:t>
            </a:r>
            <a:r>
              <a:rPr lang="ja-JP" altLang="en-US" sz="1600" dirty="0">
                <a:solidFill>
                  <a:schemeClr val="tx1"/>
                </a:solidFill>
              </a:rPr>
              <a:t>研究データ利活用協議会</a:t>
            </a:r>
            <a:r>
              <a:rPr lang="en-US" altLang="ja-JP" sz="1600" dirty="0">
                <a:solidFill>
                  <a:schemeClr val="tx1"/>
                </a:solidFill>
              </a:rPr>
              <a:t>. </a:t>
            </a:r>
            <a:r>
              <a:rPr lang="ja-JP" altLang="en-US" sz="1600" dirty="0">
                <a:solidFill>
                  <a:schemeClr val="tx1"/>
                </a:solidFill>
              </a:rPr>
              <a:t>研究データに</a:t>
            </a:r>
            <a:r>
              <a:rPr lang="en-US" altLang="ja-JP" sz="1600" dirty="0">
                <a:solidFill>
                  <a:schemeClr val="tx1"/>
                </a:solidFill>
              </a:rPr>
              <a:t>DOI</a:t>
            </a:r>
            <a:r>
              <a:rPr lang="ja-JP" altLang="en-US" sz="1600" dirty="0">
                <a:solidFill>
                  <a:schemeClr val="tx1"/>
                </a:solidFill>
              </a:rPr>
              <a:t>を付与するには？ </a:t>
            </a:r>
            <a:r>
              <a:rPr lang="en-US" altLang="ja-JP" sz="1600" dirty="0">
                <a:solidFill>
                  <a:schemeClr val="tx1"/>
                </a:solidFill>
              </a:rPr>
              <a:t>: 5</a:t>
            </a:r>
            <a:r>
              <a:rPr lang="ja-JP" altLang="en-US" sz="1600" dirty="0">
                <a:solidFill>
                  <a:schemeClr val="tx1"/>
                </a:solidFill>
              </a:rPr>
              <a:t>分で分かる研究データ</a:t>
            </a:r>
            <a:r>
              <a:rPr lang="en-US" altLang="ja-JP" sz="1600" dirty="0">
                <a:solidFill>
                  <a:schemeClr val="tx1"/>
                </a:solidFill>
              </a:rPr>
              <a:t>DOI</a:t>
            </a:r>
            <a:r>
              <a:rPr lang="ja-JP" altLang="en-US" sz="1600" dirty="0">
                <a:solidFill>
                  <a:schemeClr val="tx1"/>
                </a:solidFill>
              </a:rPr>
              <a:t>付与</a:t>
            </a:r>
            <a:r>
              <a:rPr lang="en-US" altLang="ja-JP" sz="1600" dirty="0">
                <a:solidFill>
                  <a:schemeClr val="tx1"/>
                </a:solidFill>
              </a:rPr>
              <a:t>. 2019</a:t>
            </a:r>
            <a:r>
              <a:rPr lang="ja-JP" altLang="en-US" sz="1600" dirty="0">
                <a:solidFill>
                  <a:schemeClr val="tx1"/>
                </a:solidFill>
              </a:rPr>
              <a:t>（</a:t>
            </a:r>
            <a:r>
              <a:rPr lang="en-US" altLang="ja-JP" sz="1600" dirty="0">
                <a:solidFill>
                  <a:schemeClr val="tx1"/>
                </a:solidFill>
                <a:hlinkClick r:id="rId3">
                  <a:extLst>
                    <a:ext uri="{A12FA001-AC4F-418D-AE19-62706E023703}">
                      <ahyp:hlinkClr xmlns:ahyp="http://schemas.microsoft.com/office/drawing/2018/hyperlinkcolor" val="tx"/>
                    </a:ext>
                  </a:extLst>
                </a:hlinkClick>
              </a:rPr>
              <a:t>https://japanlinkcenter.org/rduf/doc/rduf_rdc_doileaflet.pdf</a:t>
            </a:r>
            <a:r>
              <a:rPr lang="ja-JP" altLang="en-US" sz="1600" dirty="0">
                <a:solidFill>
                  <a:schemeClr val="tx1"/>
                </a:solidFill>
              </a:rPr>
              <a:t>）</a:t>
            </a:r>
            <a:endParaRPr kumimoji="1" lang="en-US" altLang="ja-JP" sz="1600" dirty="0">
              <a:solidFill>
                <a:schemeClr val="tx1"/>
              </a:solidFill>
            </a:endParaRPr>
          </a:p>
          <a:p>
            <a:pPr marL="216000" indent="-432000">
              <a:spcBef>
                <a:spcPts val="1200"/>
              </a:spcBef>
            </a:pPr>
            <a:r>
              <a:rPr kumimoji="1" lang="en-US" altLang="ja-JP" sz="1600" dirty="0">
                <a:solidFill>
                  <a:schemeClr val="tx1"/>
                </a:solidFill>
              </a:rPr>
              <a:t>13) </a:t>
            </a:r>
            <a:r>
              <a:rPr kumimoji="1" lang="ja-JP" altLang="en-US" sz="1600" dirty="0">
                <a:solidFill>
                  <a:schemeClr val="tx1"/>
                </a:solidFill>
              </a:rPr>
              <a:t>例えば以下文献のような宣言が出されており、</a:t>
            </a:r>
            <a:r>
              <a:rPr kumimoji="1" lang="en-US" altLang="ja-JP" sz="1600" dirty="0">
                <a:solidFill>
                  <a:schemeClr val="tx1"/>
                </a:solidFill>
              </a:rPr>
              <a:t> 120</a:t>
            </a:r>
            <a:r>
              <a:rPr kumimoji="1" lang="ja-JP" altLang="en-US" sz="1600" dirty="0">
                <a:solidFill>
                  <a:schemeClr val="tx1"/>
                </a:solidFill>
              </a:rPr>
              <a:t>以上の出版社（</a:t>
            </a:r>
            <a:r>
              <a:rPr kumimoji="1" lang="en-US" altLang="ja-JP" sz="1600" dirty="0">
                <a:solidFill>
                  <a:schemeClr val="tx1"/>
                </a:solidFill>
              </a:rPr>
              <a:t>Elsevier</a:t>
            </a:r>
            <a:r>
              <a:rPr kumimoji="1" lang="ja-JP" altLang="en-US" sz="1600" dirty="0">
                <a:solidFill>
                  <a:schemeClr val="tx1"/>
                </a:solidFill>
              </a:rPr>
              <a:t>、</a:t>
            </a:r>
            <a:br>
              <a:rPr kumimoji="1" lang="en-US" altLang="ja-JP" sz="1600" dirty="0">
                <a:solidFill>
                  <a:schemeClr val="tx1"/>
                </a:solidFill>
              </a:rPr>
            </a:br>
            <a:r>
              <a:rPr kumimoji="1" lang="en-US" altLang="ja-JP" sz="1600" dirty="0">
                <a:solidFill>
                  <a:schemeClr val="tx1"/>
                </a:solidFill>
              </a:rPr>
              <a:t>Nature Publishing</a:t>
            </a:r>
            <a:r>
              <a:rPr kumimoji="1" lang="ja-JP" altLang="en-US" sz="1600" dirty="0">
                <a:solidFill>
                  <a:schemeClr val="tx1"/>
                </a:solidFill>
              </a:rPr>
              <a:t>、</a:t>
            </a:r>
            <a:r>
              <a:rPr kumimoji="1" lang="en-US" altLang="ja-JP" sz="1600" dirty="0">
                <a:solidFill>
                  <a:schemeClr val="tx1"/>
                </a:solidFill>
              </a:rPr>
              <a:t>Wiley</a:t>
            </a:r>
            <a:r>
              <a:rPr kumimoji="1" lang="ja-JP" altLang="en-US" sz="1600" dirty="0">
                <a:solidFill>
                  <a:schemeClr val="tx1"/>
                </a:solidFill>
              </a:rPr>
              <a:t>等）及び学協会等が支持を表明している（</a:t>
            </a:r>
            <a:r>
              <a:rPr lang="en-US" altLang="ja-JP" sz="1600" dirty="0">
                <a:solidFill>
                  <a:schemeClr val="tx1"/>
                </a:solidFill>
                <a:hlinkClick r:id="rId4">
                  <a:extLst>
                    <a:ext uri="{A12FA001-AC4F-418D-AE19-62706E023703}">
                      <ahyp:hlinkClr xmlns:ahyp="http://schemas.microsoft.com/office/drawing/2018/hyperlinkcolor" val="tx"/>
                    </a:ext>
                  </a:extLst>
                </a:hlinkClick>
              </a:rPr>
              <a:t>https://www.force11.org/datacitation/endorsements</a:t>
            </a:r>
            <a:r>
              <a:rPr lang="ja-JP" altLang="en-US" sz="1600" dirty="0">
                <a:solidFill>
                  <a:schemeClr val="tx1"/>
                </a:solidFill>
              </a:rPr>
              <a:t>）（</a:t>
            </a:r>
            <a:r>
              <a:rPr kumimoji="1" lang="en-US" altLang="ja-JP" sz="1600" dirty="0">
                <a:solidFill>
                  <a:schemeClr val="tx1"/>
                </a:solidFill>
              </a:rPr>
              <a:t>2020-03-17</a:t>
            </a:r>
            <a:r>
              <a:rPr kumimoji="1" lang="ja-JP" altLang="en-US" sz="1600" dirty="0">
                <a:solidFill>
                  <a:schemeClr val="tx1"/>
                </a:solidFill>
              </a:rPr>
              <a:t>参照）</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】FORCE11: Data Citation Synthesis Group (2014). Joint Declaration of Data Citation Principles. </a:t>
            </a:r>
            <a:r>
              <a:rPr kumimoji="1" lang="ja-JP" altLang="en-US" sz="1600" dirty="0">
                <a:solidFill>
                  <a:schemeClr val="tx1"/>
                </a:solidFill>
              </a:rPr>
              <a:t>データ引用原則の共同宣言 </a:t>
            </a:r>
            <a:r>
              <a:rPr kumimoji="1" lang="en-US" altLang="ja-JP" sz="1600" dirty="0">
                <a:solidFill>
                  <a:schemeClr val="tx1"/>
                </a:solidFill>
              </a:rPr>
              <a:t>: </a:t>
            </a:r>
            <a:r>
              <a:rPr kumimoji="1" lang="ja-JP" altLang="en-US" sz="1600" dirty="0">
                <a:solidFill>
                  <a:schemeClr val="tx1"/>
                </a:solidFill>
              </a:rPr>
              <a:t>最終版</a:t>
            </a:r>
            <a:r>
              <a:rPr kumimoji="1" lang="en-US" altLang="ja-JP" sz="1600" dirty="0">
                <a:solidFill>
                  <a:schemeClr val="tx1"/>
                </a:solidFill>
              </a:rPr>
              <a:t>. (</a:t>
            </a:r>
            <a:r>
              <a:rPr kumimoji="1" lang="ja-JP" altLang="en-US" sz="1600" dirty="0">
                <a:solidFill>
                  <a:schemeClr val="tx1"/>
                </a:solidFill>
              </a:rPr>
              <a:t>研究データ利活用協議会</a:t>
            </a:r>
            <a:r>
              <a:rPr kumimoji="1" lang="en-US" altLang="ja-JP" sz="1600" dirty="0">
                <a:solidFill>
                  <a:schemeClr val="tx1"/>
                </a:solidFill>
              </a:rPr>
              <a:t>: </a:t>
            </a:r>
            <a:r>
              <a:rPr kumimoji="1" lang="ja-JP" altLang="en-US" sz="1600" dirty="0">
                <a:solidFill>
                  <a:schemeClr val="tx1"/>
                </a:solidFill>
              </a:rPr>
              <a:t>リサーチデータサイテーション小委員会</a:t>
            </a:r>
            <a:r>
              <a:rPr kumimoji="1" lang="en-US" altLang="ja-JP" sz="1600" dirty="0">
                <a:solidFill>
                  <a:schemeClr val="tx1"/>
                </a:solidFill>
              </a:rPr>
              <a:t>, Trans.)</a:t>
            </a:r>
            <a:r>
              <a:rPr kumimoji="1" lang="ja-JP" altLang="en-US" sz="1600" dirty="0">
                <a:solidFill>
                  <a:schemeClr val="tx1"/>
                </a:solidFill>
              </a:rPr>
              <a:t>（</a:t>
            </a:r>
            <a:r>
              <a:rPr kumimoji="1" lang="en-US" altLang="ja-JP" sz="1600" dirty="0">
                <a:solidFill>
                  <a:schemeClr val="tx1"/>
                </a:solidFill>
                <a:hlinkClick r:id="rId5">
                  <a:extLst>
                    <a:ext uri="{A12FA001-AC4F-418D-AE19-62706E023703}">
                      <ahyp:hlinkClr xmlns:ahyp="http://schemas.microsoft.com/office/drawing/2018/hyperlinkcolor" val="tx"/>
                    </a:ext>
                  </a:extLst>
                </a:hlinkClick>
              </a:rPr>
              <a:t>https://japanlinkcenter.org/rduf/doc/rduf_rdc_jddcp_ja.pdf</a:t>
            </a:r>
            <a:r>
              <a:rPr kumimoji="1" lang="ja-JP" altLang="en-US" sz="1600" dirty="0">
                <a:solidFill>
                  <a:schemeClr val="tx1"/>
                </a:solidFill>
              </a:rPr>
              <a:t>）</a:t>
            </a:r>
            <a:endParaRPr kumimoji="1" lang="en-US" altLang="ja-JP" sz="1600" dirty="0">
              <a:solidFill>
                <a:schemeClr val="tx1"/>
              </a:solidFill>
            </a:endParaRPr>
          </a:p>
          <a:p>
            <a:pPr marL="216000" indent="-360000">
              <a:spcBef>
                <a:spcPts val="1200"/>
              </a:spcBef>
            </a:pPr>
            <a:endParaRPr kumimoji="1" lang="en-US" altLang="ja-JP" sz="1600" dirty="0">
              <a:solidFill>
                <a:schemeClr val="tx1"/>
              </a:solidFill>
            </a:endParaRPr>
          </a:p>
        </p:txBody>
      </p:sp>
      <p:sp>
        <p:nvSpPr>
          <p:cNvPr id="6" name="正方形/長方形 5">
            <a:extLst>
              <a:ext uri="{FF2B5EF4-FFF2-40B4-BE49-F238E27FC236}">
                <a16:creationId xmlns:a16="http://schemas.microsoft.com/office/drawing/2014/main" id="{080E6970-90DF-4A51-A459-CDE2AEB298A0}"/>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注</a:t>
            </a:r>
            <a:endParaRPr lang="en-US" altLang="ja-JP" sz="2000" dirty="0"/>
          </a:p>
        </p:txBody>
      </p:sp>
      <p:sp>
        <p:nvSpPr>
          <p:cNvPr id="2" name="スライド番号プレースホルダー 1">
            <a:extLst>
              <a:ext uri="{FF2B5EF4-FFF2-40B4-BE49-F238E27FC236}">
                <a16:creationId xmlns:a16="http://schemas.microsoft.com/office/drawing/2014/main" id="{2578805E-22C7-4D74-A812-F8CC17E6C279}"/>
              </a:ext>
            </a:extLst>
          </p:cNvPr>
          <p:cNvSpPr>
            <a:spLocks noGrp="1"/>
          </p:cNvSpPr>
          <p:nvPr>
            <p:ph type="sldNum" sz="quarter" idx="12"/>
          </p:nvPr>
        </p:nvSpPr>
        <p:spPr/>
        <p:txBody>
          <a:bodyPr/>
          <a:lstStyle/>
          <a:p>
            <a:fld id="{05C04FA5-7561-4A8F-8987-7136F249392A}" type="slidenum">
              <a:rPr kumimoji="1" lang="ja-JP" altLang="en-US" smtClean="0"/>
              <a:t>10</a:t>
            </a:fld>
            <a:endParaRPr kumimoji="1" lang="ja-JP" altLang="en-US"/>
          </a:p>
        </p:txBody>
      </p:sp>
    </p:spTree>
    <p:extLst>
      <p:ext uri="{BB962C8B-B14F-4D97-AF65-F5344CB8AC3E}">
        <p14:creationId xmlns:p14="http://schemas.microsoft.com/office/powerpoint/2010/main" val="3002991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781C051-97DE-4278-9F1D-7CB5C14FC4DA}"/>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研究データとオープン化の流れ</a:t>
            </a:r>
            <a:endParaRPr lang="en-US" altLang="ja-JP" sz="2000" dirty="0"/>
          </a:p>
        </p:txBody>
      </p:sp>
      <p:grpSp>
        <p:nvGrpSpPr>
          <p:cNvPr id="7" name="グループ化 6">
            <a:extLst>
              <a:ext uri="{FF2B5EF4-FFF2-40B4-BE49-F238E27FC236}">
                <a16:creationId xmlns:a16="http://schemas.microsoft.com/office/drawing/2014/main" id="{0AFA21DC-FB09-4837-B760-EDFAB6623BAC}"/>
              </a:ext>
            </a:extLst>
          </p:cNvPr>
          <p:cNvGrpSpPr/>
          <p:nvPr/>
        </p:nvGrpSpPr>
        <p:grpSpPr>
          <a:xfrm>
            <a:off x="491932" y="950811"/>
            <a:ext cx="8160455" cy="1264951"/>
            <a:chOff x="491932" y="2317495"/>
            <a:chExt cx="8160455" cy="1264951"/>
          </a:xfrm>
        </p:grpSpPr>
        <p:sp>
          <p:nvSpPr>
            <p:cNvPr id="6" name="正方形/長方形 5">
              <a:extLst>
                <a:ext uri="{FF2B5EF4-FFF2-40B4-BE49-F238E27FC236}">
                  <a16:creationId xmlns:a16="http://schemas.microsoft.com/office/drawing/2014/main" id="{112FDBD9-CE34-4DF0-8361-C46E13462928}"/>
                </a:ext>
              </a:extLst>
            </p:cNvPr>
            <p:cNvSpPr/>
            <p:nvPr/>
          </p:nvSpPr>
          <p:spPr>
            <a:xfrm>
              <a:off x="3103923" y="2323755"/>
              <a:ext cx="5548464" cy="1252430"/>
            </a:xfrm>
            <a:prstGeom prst="rect">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ja-JP" altLang="ja-JP" dirty="0">
                  <a:solidFill>
                    <a:schemeClr val="tx1"/>
                  </a:solidFill>
                </a:rPr>
                <a:t>研究の過程で、あるいは研究の結果として収集・生成される情報</a:t>
              </a:r>
              <a:endParaRPr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形態は、数値、画像、テキスト、コンピュータプログラムなど様々</a:t>
              </a:r>
              <a:endParaRPr lang="en-US" altLang="ja-JP" dirty="0">
                <a:solidFill>
                  <a:schemeClr val="tx1"/>
                </a:solidFill>
              </a:endParaRPr>
            </a:p>
          </p:txBody>
        </p:sp>
        <p:sp>
          <p:nvSpPr>
            <p:cNvPr id="10" name="正方形/長方形 9">
              <a:extLst>
                <a:ext uri="{FF2B5EF4-FFF2-40B4-BE49-F238E27FC236}">
                  <a16:creationId xmlns:a16="http://schemas.microsoft.com/office/drawing/2014/main" id="{C54B7F00-A9E2-4117-99CD-77498799CC77}"/>
                </a:ext>
              </a:extLst>
            </p:cNvPr>
            <p:cNvSpPr/>
            <p:nvPr/>
          </p:nvSpPr>
          <p:spPr>
            <a:xfrm>
              <a:off x="491932" y="2317495"/>
              <a:ext cx="2693719" cy="1264951"/>
            </a:xfrm>
            <a:prstGeom prst="rect">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ltLang="ja-JP" dirty="0">
                <a:solidFill>
                  <a:schemeClr val="tx1"/>
                </a:solidFill>
              </a:endParaRPr>
            </a:p>
          </p:txBody>
        </p:sp>
        <p:sp>
          <p:nvSpPr>
            <p:cNvPr id="2" name="左中かっこ 1">
              <a:extLst>
                <a:ext uri="{FF2B5EF4-FFF2-40B4-BE49-F238E27FC236}">
                  <a16:creationId xmlns:a16="http://schemas.microsoft.com/office/drawing/2014/main" id="{83877FCE-9352-4CA5-B7D8-8AC2B9DB9E14}"/>
                </a:ext>
              </a:extLst>
            </p:cNvPr>
            <p:cNvSpPr/>
            <p:nvPr/>
          </p:nvSpPr>
          <p:spPr>
            <a:xfrm>
              <a:off x="2753032" y="2363154"/>
              <a:ext cx="331227" cy="1154040"/>
            </a:xfrm>
            <a:prstGeom prst="leftBrace">
              <a:avLst>
                <a:gd name="adj1" fmla="val 43954"/>
                <a:gd name="adj2" fmla="val 49293"/>
              </a:avLst>
            </a:prstGeom>
            <a:ln w="444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A9430134-0503-4C62-A86E-A2B7409D9935}"/>
                </a:ext>
              </a:extLst>
            </p:cNvPr>
            <p:cNvGrpSpPr/>
            <p:nvPr/>
          </p:nvGrpSpPr>
          <p:grpSpPr>
            <a:xfrm>
              <a:off x="973506" y="2353322"/>
              <a:ext cx="1377673" cy="1163871"/>
              <a:chOff x="963142" y="2796869"/>
              <a:chExt cx="1377673" cy="1163871"/>
            </a:xfrm>
          </p:grpSpPr>
          <p:sp>
            <p:nvSpPr>
              <p:cNvPr id="11" name="四角形: 角を丸くする 10">
                <a:extLst>
                  <a:ext uri="{FF2B5EF4-FFF2-40B4-BE49-F238E27FC236}">
                    <a16:creationId xmlns:a16="http://schemas.microsoft.com/office/drawing/2014/main" id="{5A503C37-3B77-4FC1-876B-2F4849107CD1}"/>
                  </a:ext>
                </a:extLst>
              </p:cNvPr>
              <p:cNvSpPr/>
              <p:nvPr/>
            </p:nvSpPr>
            <p:spPr>
              <a:xfrm>
                <a:off x="963142" y="2796869"/>
                <a:ext cx="1377673" cy="40862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algn="ctr"/>
                <a:r>
                  <a:rPr lang="ja-JP" altLang="en-US" dirty="0">
                    <a:solidFill>
                      <a:schemeClr val="tx1"/>
                    </a:solidFill>
                  </a:rPr>
                  <a:t>研究データ</a:t>
                </a:r>
              </a:p>
            </p:txBody>
          </p:sp>
          <p:pic>
            <p:nvPicPr>
              <p:cNvPr id="12" name="グラフィックス 11" descr="データベース">
                <a:extLst>
                  <a:ext uri="{FF2B5EF4-FFF2-40B4-BE49-F238E27FC236}">
                    <a16:creationId xmlns:a16="http://schemas.microsoft.com/office/drawing/2014/main" id="{BA59F9D3-12BA-4A5E-A6D4-364B301B79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37978" y="3132740"/>
                <a:ext cx="828000" cy="828000"/>
              </a:xfrm>
              <a:prstGeom prst="rect">
                <a:avLst/>
              </a:prstGeom>
            </p:spPr>
          </p:pic>
        </p:grpSp>
      </p:grpSp>
      <p:sp>
        <p:nvSpPr>
          <p:cNvPr id="8" name="テキスト ボックス 7">
            <a:extLst>
              <a:ext uri="{FF2B5EF4-FFF2-40B4-BE49-F238E27FC236}">
                <a16:creationId xmlns:a16="http://schemas.microsoft.com/office/drawing/2014/main" id="{D06D39A2-785B-4E2E-943E-96E1B244C15E}"/>
              </a:ext>
            </a:extLst>
          </p:cNvPr>
          <p:cNvSpPr txBox="1"/>
          <p:nvPr/>
        </p:nvSpPr>
        <p:spPr>
          <a:xfrm>
            <a:off x="491932" y="2494856"/>
            <a:ext cx="8160455" cy="2923877"/>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ja-JP" altLang="en-US" dirty="0"/>
              <a:t>研究活動の第一の成果は「学術論文」</a:t>
            </a:r>
            <a:r>
              <a:rPr lang="ja-JP" altLang="en-US" sz="1200" dirty="0"/>
              <a:t>（* 学術図書等も含む）</a:t>
            </a:r>
            <a:r>
              <a:rPr lang="ja-JP" altLang="en-US" dirty="0"/>
              <a:t>だが、近年「研究データ」も</a:t>
            </a:r>
            <a:r>
              <a:rPr lang="ja-JP" altLang="en-US" b="1" dirty="0">
                <a:solidFill>
                  <a:schemeClr val="accent5">
                    <a:lumMod val="75000"/>
                  </a:schemeClr>
                </a:solidFill>
              </a:rPr>
              <a:t>研究成果として注目</a:t>
            </a:r>
            <a:r>
              <a:rPr lang="ja-JP" altLang="en-US" dirty="0"/>
              <a:t>されている</a:t>
            </a:r>
            <a:endParaRPr lang="en-US" altLang="ja-JP" dirty="0"/>
          </a:p>
          <a:p>
            <a:pPr marL="285750" indent="-285750">
              <a:spcBef>
                <a:spcPts val="1200"/>
              </a:spcBef>
              <a:buFont typeface="Arial" panose="020B0604020202020204" pitchFamily="34" charset="0"/>
              <a:buChar char="•"/>
            </a:pPr>
            <a:r>
              <a:rPr lang="ja-JP" altLang="en-US" dirty="0"/>
              <a:t>新たな研究活動の促進のため、国内外で「研究データ」の</a:t>
            </a:r>
            <a:r>
              <a:rPr lang="ja-JP" altLang="en-US" b="1" dirty="0">
                <a:solidFill>
                  <a:schemeClr val="accent5">
                    <a:lumMod val="75000"/>
                  </a:schemeClr>
                </a:solidFill>
              </a:rPr>
              <a:t>リポジトリ </a:t>
            </a:r>
            <a:r>
              <a:rPr lang="ja-JP" altLang="en-US" sz="1200" b="1" dirty="0">
                <a:solidFill>
                  <a:schemeClr val="accent5">
                    <a:lumMod val="75000"/>
                  </a:schemeClr>
                </a:solidFill>
              </a:rPr>
              <a:t>* 注</a:t>
            </a:r>
            <a:r>
              <a:rPr lang="en-US" altLang="ja-JP" sz="1200" b="1" dirty="0">
                <a:solidFill>
                  <a:schemeClr val="accent5">
                    <a:lumMod val="75000"/>
                  </a:schemeClr>
                </a:solidFill>
              </a:rPr>
              <a:t>1)</a:t>
            </a:r>
            <a:r>
              <a:rPr lang="ja-JP" altLang="en-US" sz="1200" b="1" dirty="0">
                <a:solidFill>
                  <a:schemeClr val="accent5">
                    <a:lumMod val="75000"/>
                  </a:schemeClr>
                </a:solidFill>
              </a:rPr>
              <a:t> </a:t>
            </a:r>
            <a:r>
              <a:rPr lang="ja-JP" altLang="en-US" b="1" dirty="0">
                <a:solidFill>
                  <a:schemeClr val="accent5">
                    <a:lumMod val="75000"/>
                  </a:schemeClr>
                </a:solidFill>
              </a:rPr>
              <a:t>等でのオープン化（インターネット等による公開）の流れが加速</a:t>
            </a:r>
            <a:r>
              <a:rPr lang="ja-JP" altLang="en-US" dirty="0"/>
              <a:t>している</a:t>
            </a:r>
            <a:endParaRPr lang="en-US" altLang="ja-JP" dirty="0"/>
          </a:p>
          <a:p>
            <a:pPr marL="742950" lvl="1" indent="-285750">
              <a:spcBef>
                <a:spcPts val="1200"/>
              </a:spcBef>
              <a:buFont typeface="Calibri" panose="020F0502020204030204" pitchFamily="34" charset="0"/>
              <a:buChar char="‒"/>
            </a:pPr>
            <a:r>
              <a:rPr lang="en-US" altLang="ja-JP" sz="1600" dirty="0"/>
              <a:t>2013</a:t>
            </a:r>
            <a:r>
              <a:rPr lang="ja-JP" altLang="en-US" sz="1600" dirty="0"/>
              <a:t>年</a:t>
            </a:r>
            <a:r>
              <a:rPr lang="en-US" altLang="ja-JP" sz="1600" dirty="0"/>
              <a:t>6</a:t>
            </a:r>
            <a:r>
              <a:rPr lang="ja-JP" altLang="en-US" sz="1600" dirty="0"/>
              <a:t>月、英国で開催された</a:t>
            </a:r>
            <a:r>
              <a:rPr lang="en-US" altLang="ja-JP" sz="1600" dirty="0"/>
              <a:t>G8</a:t>
            </a:r>
            <a:r>
              <a:rPr lang="ja-JP" altLang="en-US" sz="1600" dirty="0"/>
              <a:t>科学大臣会合の共同声明において、研究データのオープン化が言及され、世界的に議論が加速する契機に</a:t>
            </a:r>
            <a:r>
              <a:rPr lang="ja-JP" altLang="en-US" dirty="0"/>
              <a:t> </a:t>
            </a:r>
            <a:r>
              <a:rPr lang="en-US" altLang="ja-JP" sz="1200" dirty="0"/>
              <a:t>* </a:t>
            </a:r>
            <a:r>
              <a:rPr lang="ja-JP" altLang="en-US" sz="1200" dirty="0"/>
              <a:t>注</a:t>
            </a:r>
            <a:r>
              <a:rPr lang="en-US" altLang="ja-JP" sz="1200" dirty="0"/>
              <a:t>2)</a:t>
            </a:r>
          </a:p>
          <a:p>
            <a:pPr marL="742950" lvl="1" indent="-285750">
              <a:spcBef>
                <a:spcPts val="1200"/>
              </a:spcBef>
              <a:buFont typeface="Calibri" panose="020F0502020204030204" pitchFamily="34" charset="0"/>
              <a:buChar char="‒"/>
            </a:pPr>
            <a:r>
              <a:rPr lang="ja-JP" altLang="en-US" sz="1600" dirty="0"/>
              <a:t>我が国でも </a:t>
            </a:r>
            <a:r>
              <a:rPr lang="en-US" altLang="ja-JP" sz="1600" dirty="0"/>
              <a:t>2015</a:t>
            </a:r>
            <a:r>
              <a:rPr lang="ja-JP" altLang="en-US" sz="1600" dirty="0"/>
              <a:t>年</a:t>
            </a:r>
            <a:r>
              <a:rPr lang="en-US" altLang="ja-JP" sz="1600" dirty="0"/>
              <a:t>3</a:t>
            </a:r>
            <a:r>
              <a:rPr lang="ja-JP" altLang="en-US" sz="1600" dirty="0"/>
              <a:t>月、内閣府の検討会が報告書「我が国におけるオープンサイエンス推進のあり方について」 </a:t>
            </a:r>
            <a:r>
              <a:rPr lang="en-US" altLang="ja-JP" sz="1200" dirty="0"/>
              <a:t>* </a:t>
            </a:r>
            <a:r>
              <a:rPr lang="ja-JP" altLang="en-US" sz="1200" dirty="0"/>
              <a:t>注</a:t>
            </a:r>
            <a:r>
              <a:rPr lang="en-US" altLang="ja-JP" sz="1200" dirty="0"/>
              <a:t>3) </a:t>
            </a:r>
            <a:r>
              <a:rPr lang="ja-JP" altLang="en-US" sz="1600" dirty="0"/>
              <a:t>を公表し、研究データのオープン化に関する検討が進みつつある</a:t>
            </a:r>
            <a:endParaRPr kumimoji="1" lang="ja-JP" altLang="en-US" sz="1200" dirty="0"/>
          </a:p>
        </p:txBody>
      </p:sp>
      <p:sp>
        <p:nvSpPr>
          <p:cNvPr id="5" name="スライド番号プレースホルダー 4">
            <a:extLst>
              <a:ext uri="{FF2B5EF4-FFF2-40B4-BE49-F238E27FC236}">
                <a16:creationId xmlns:a16="http://schemas.microsoft.com/office/drawing/2014/main" id="{215F2843-1072-4BDA-B45F-FD79114BEB54}"/>
              </a:ext>
            </a:extLst>
          </p:cNvPr>
          <p:cNvSpPr>
            <a:spLocks noGrp="1"/>
          </p:cNvSpPr>
          <p:nvPr>
            <p:ph type="sldNum" sz="quarter" idx="12"/>
          </p:nvPr>
        </p:nvSpPr>
        <p:spPr/>
        <p:txBody>
          <a:bodyPr/>
          <a:lstStyle/>
          <a:p>
            <a:fld id="{05C04FA5-7561-4A8F-8987-7136F249392A}" type="slidenum">
              <a:rPr kumimoji="1" lang="ja-JP" altLang="en-US" smtClean="0"/>
              <a:t>2</a:t>
            </a:fld>
            <a:endParaRPr kumimoji="1" lang="ja-JP" altLang="en-US"/>
          </a:p>
        </p:txBody>
      </p:sp>
    </p:spTree>
    <p:extLst>
      <p:ext uri="{BB962C8B-B14F-4D97-AF65-F5344CB8AC3E}">
        <p14:creationId xmlns:p14="http://schemas.microsoft.com/office/powerpoint/2010/main" val="423432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EDF2BF9B-A3B0-48F1-BBBB-6BE7BC665836}"/>
              </a:ext>
            </a:extLst>
          </p:cNvPr>
          <p:cNvSpPr/>
          <p:nvPr/>
        </p:nvSpPr>
        <p:spPr>
          <a:xfrm>
            <a:off x="103694"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オープン化のメリット</a:t>
            </a:r>
            <a:endParaRPr lang="en-US" altLang="ja-JP" sz="2000" dirty="0"/>
          </a:p>
        </p:txBody>
      </p:sp>
      <p:sp>
        <p:nvSpPr>
          <p:cNvPr id="29" name="四角形: 角を丸くする 28">
            <a:extLst>
              <a:ext uri="{FF2B5EF4-FFF2-40B4-BE49-F238E27FC236}">
                <a16:creationId xmlns:a16="http://schemas.microsoft.com/office/drawing/2014/main" id="{C8B73BDC-10ED-4174-9311-009E57D345D7}"/>
              </a:ext>
            </a:extLst>
          </p:cNvPr>
          <p:cNvSpPr/>
          <p:nvPr/>
        </p:nvSpPr>
        <p:spPr>
          <a:xfrm>
            <a:off x="622626" y="2351699"/>
            <a:ext cx="2458747" cy="1600869"/>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endParaRPr lang="ja-JP" altLang="en-US" dirty="0"/>
          </a:p>
        </p:txBody>
      </p:sp>
      <p:pic>
        <p:nvPicPr>
          <p:cNvPr id="44" name="グラフィックス 43" descr="ユーザー">
            <a:extLst>
              <a:ext uri="{FF2B5EF4-FFF2-40B4-BE49-F238E27FC236}">
                <a16:creationId xmlns:a16="http://schemas.microsoft.com/office/drawing/2014/main" id="{0CDFFFFF-5E8D-40D0-8F19-477B8A8F89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1262" y="2626109"/>
            <a:ext cx="914400" cy="914400"/>
          </a:xfrm>
          <a:prstGeom prst="rect">
            <a:avLst/>
          </a:prstGeom>
        </p:spPr>
      </p:pic>
      <p:pic>
        <p:nvPicPr>
          <p:cNvPr id="34" name="グラフィックス 33" descr="データベース">
            <a:extLst>
              <a:ext uri="{FF2B5EF4-FFF2-40B4-BE49-F238E27FC236}">
                <a16:creationId xmlns:a16="http://schemas.microsoft.com/office/drawing/2014/main" id="{1F8889F7-16D0-4A11-B3E4-A46D250A39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00076" y="2677405"/>
            <a:ext cx="828000" cy="828000"/>
          </a:xfrm>
          <a:prstGeom prst="rect">
            <a:avLst/>
          </a:prstGeom>
        </p:spPr>
      </p:pic>
      <p:sp>
        <p:nvSpPr>
          <p:cNvPr id="36" name="四角形: 角を丸くする 35">
            <a:extLst>
              <a:ext uri="{FF2B5EF4-FFF2-40B4-BE49-F238E27FC236}">
                <a16:creationId xmlns:a16="http://schemas.microsoft.com/office/drawing/2014/main" id="{502650E8-79BA-442F-A77A-342DF9AAF252}"/>
              </a:ext>
            </a:extLst>
          </p:cNvPr>
          <p:cNvSpPr/>
          <p:nvPr/>
        </p:nvSpPr>
        <p:spPr>
          <a:xfrm>
            <a:off x="1776670" y="3380388"/>
            <a:ext cx="1245711" cy="3745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algn="ctr"/>
            <a:r>
              <a:rPr lang="ja-JP" altLang="en-US" sz="1600" dirty="0">
                <a:solidFill>
                  <a:schemeClr val="tx1"/>
                </a:solidFill>
              </a:rPr>
              <a:t>研究データ</a:t>
            </a:r>
          </a:p>
        </p:txBody>
      </p:sp>
      <p:sp>
        <p:nvSpPr>
          <p:cNvPr id="48" name="四角形: 角を丸くする 47">
            <a:extLst>
              <a:ext uri="{FF2B5EF4-FFF2-40B4-BE49-F238E27FC236}">
                <a16:creationId xmlns:a16="http://schemas.microsoft.com/office/drawing/2014/main" id="{E58A0BAA-A9C1-4724-989F-53901C8F2D05}"/>
              </a:ext>
            </a:extLst>
          </p:cNvPr>
          <p:cNvSpPr/>
          <p:nvPr/>
        </p:nvSpPr>
        <p:spPr>
          <a:xfrm>
            <a:off x="1063680" y="3381452"/>
            <a:ext cx="629563" cy="3745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algn="ctr"/>
            <a:r>
              <a:rPr lang="ja-JP" altLang="en-US" sz="1600" dirty="0">
                <a:solidFill>
                  <a:schemeClr val="tx1"/>
                </a:solidFill>
              </a:rPr>
              <a:t>自身</a:t>
            </a:r>
          </a:p>
        </p:txBody>
      </p:sp>
      <p:grpSp>
        <p:nvGrpSpPr>
          <p:cNvPr id="2" name="グループ化 1">
            <a:extLst>
              <a:ext uri="{FF2B5EF4-FFF2-40B4-BE49-F238E27FC236}">
                <a16:creationId xmlns:a16="http://schemas.microsoft.com/office/drawing/2014/main" id="{E7357583-C802-4CFD-B33C-157E38354127}"/>
              </a:ext>
            </a:extLst>
          </p:cNvPr>
          <p:cNvGrpSpPr/>
          <p:nvPr/>
        </p:nvGrpSpPr>
        <p:grpSpPr>
          <a:xfrm>
            <a:off x="3969242" y="4922784"/>
            <a:ext cx="4570497" cy="1158214"/>
            <a:chOff x="4087226" y="4037882"/>
            <a:chExt cx="4570497" cy="1158214"/>
          </a:xfrm>
        </p:grpSpPr>
        <p:sp>
          <p:nvSpPr>
            <p:cNvPr id="49" name="四角形: 角を丸くする 48">
              <a:extLst>
                <a:ext uri="{FF2B5EF4-FFF2-40B4-BE49-F238E27FC236}">
                  <a16:creationId xmlns:a16="http://schemas.microsoft.com/office/drawing/2014/main" id="{7ADA74D2-DAD7-46C4-94B0-1EE2AA61964E}"/>
                </a:ext>
              </a:extLst>
            </p:cNvPr>
            <p:cNvSpPr/>
            <p:nvPr/>
          </p:nvSpPr>
          <p:spPr>
            <a:xfrm>
              <a:off x="4087226" y="4037882"/>
              <a:ext cx="4570497" cy="1133811"/>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endParaRPr lang="ja-JP" altLang="en-US" dirty="0"/>
            </a:p>
          </p:txBody>
        </p:sp>
        <p:grpSp>
          <p:nvGrpSpPr>
            <p:cNvPr id="90" name="グループ化 89">
              <a:extLst>
                <a:ext uri="{FF2B5EF4-FFF2-40B4-BE49-F238E27FC236}">
                  <a16:creationId xmlns:a16="http://schemas.microsoft.com/office/drawing/2014/main" id="{BAFB326E-23A0-4E15-AE06-9480E5CEBCB1}"/>
                </a:ext>
              </a:extLst>
            </p:cNvPr>
            <p:cNvGrpSpPr/>
            <p:nvPr/>
          </p:nvGrpSpPr>
          <p:grpSpPr>
            <a:xfrm>
              <a:off x="5480668" y="4261564"/>
              <a:ext cx="2538544" cy="934532"/>
              <a:chOff x="5549492" y="3189845"/>
              <a:chExt cx="2538544" cy="934532"/>
            </a:xfrm>
          </p:grpSpPr>
          <p:sp>
            <p:nvSpPr>
              <p:cNvPr id="51" name="四角形: 角を丸くする 50">
                <a:extLst>
                  <a:ext uri="{FF2B5EF4-FFF2-40B4-BE49-F238E27FC236}">
                    <a16:creationId xmlns:a16="http://schemas.microsoft.com/office/drawing/2014/main" id="{994B585C-09B4-4598-9720-045AAE2728DF}"/>
                  </a:ext>
                </a:extLst>
              </p:cNvPr>
              <p:cNvSpPr/>
              <p:nvPr/>
            </p:nvSpPr>
            <p:spPr>
              <a:xfrm>
                <a:off x="6195907" y="3749806"/>
                <a:ext cx="1245712" cy="3745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algn="ctr"/>
                <a:r>
                  <a:rPr lang="ja-JP" altLang="en-US" sz="1600" dirty="0">
                    <a:solidFill>
                      <a:schemeClr val="tx1"/>
                    </a:solidFill>
                  </a:rPr>
                  <a:t>他の研究者</a:t>
                </a:r>
              </a:p>
            </p:txBody>
          </p:sp>
          <p:grpSp>
            <p:nvGrpSpPr>
              <p:cNvPr id="89" name="グループ化 88">
                <a:extLst>
                  <a:ext uri="{FF2B5EF4-FFF2-40B4-BE49-F238E27FC236}">
                    <a16:creationId xmlns:a16="http://schemas.microsoft.com/office/drawing/2014/main" id="{49488F99-B72D-44CC-B927-DCDE16621208}"/>
                  </a:ext>
                </a:extLst>
              </p:cNvPr>
              <p:cNvGrpSpPr/>
              <p:nvPr/>
            </p:nvGrpSpPr>
            <p:grpSpPr>
              <a:xfrm>
                <a:off x="5549492" y="3189845"/>
                <a:ext cx="2538544" cy="672265"/>
                <a:chOff x="5549492" y="3189845"/>
                <a:chExt cx="2538544" cy="672265"/>
              </a:xfrm>
            </p:grpSpPr>
            <p:pic>
              <p:nvPicPr>
                <p:cNvPr id="52" name="グラフィックス 51" descr="ユーザー">
                  <a:extLst>
                    <a:ext uri="{FF2B5EF4-FFF2-40B4-BE49-F238E27FC236}">
                      <a16:creationId xmlns:a16="http://schemas.microsoft.com/office/drawing/2014/main" id="{3B3A5DF7-2970-40B9-A3C6-A3E36A2D55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49492" y="3189845"/>
                  <a:ext cx="673059" cy="672265"/>
                </a:xfrm>
                <a:prstGeom prst="rect">
                  <a:avLst/>
                </a:prstGeom>
              </p:spPr>
            </p:pic>
            <p:pic>
              <p:nvPicPr>
                <p:cNvPr id="69" name="グラフィックス 68" descr="ユーザー">
                  <a:extLst>
                    <a:ext uri="{FF2B5EF4-FFF2-40B4-BE49-F238E27FC236}">
                      <a16:creationId xmlns:a16="http://schemas.microsoft.com/office/drawing/2014/main" id="{4DC6A283-A503-416D-BFA9-694AEE594D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15863" y="3189845"/>
                  <a:ext cx="673059" cy="672265"/>
                </a:xfrm>
                <a:prstGeom prst="rect">
                  <a:avLst/>
                </a:prstGeom>
              </p:spPr>
            </p:pic>
            <p:pic>
              <p:nvPicPr>
                <p:cNvPr id="76" name="グラフィックス 75" descr="ユーザー">
                  <a:extLst>
                    <a:ext uri="{FF2B5EF4-FFF2-40B4-BE49-F238E27FC236}">
                      <a16:creationId xmlns:a16="http://schemas.microsoft.com/office/drawing/2014/main" id="{833401A9-0DAD-4EB5-B8F9-C0EC38CEE6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48605" y="3189845"/>
                  <a:ext cx="673059" cy="672265"/>
                </a:xfrm>
                <a:prstGeom prst="rect">
                  <a:avLst/>
                </a:prstGeom>
              </p:spPr>
            </p:pic>
            <p:pic>
              <p:nvPicPr>
                <p:cNvPr id="77" name="グラフィックス 76" descr="ユーザー">
                  <a:extLst>
                    <a:ext uri="{FF2B5EF4-FFF2-40B4-BE49-F238E27FC236}">
                      <a16:creationId xmlns:a16="http://schemas.microsoft.com/office/drawing/2014/main" id="{5FC179E9-BABD-4280-9D9F-756FC2B804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82234" y="3189845"/>
                  <a:ext cx="673059" cy="672265"/>
                </a:xfrm>
                <a:prstGeom prst="rect">
                  <a:avLst/>
                </a:prstGeom>
              </p:spPr>
            </p:pic>
            <p:pic>
              <p:nvPicPr>
                <p:cNvPr id="78" name="グラフィックス 77" descr="ユーザー">
                  <a:extLst>
                    <a:ext uri="{FF2B5EF4-FFF2-40B4-BE49-F238E27FC236}">
                      <a16:creationId xmlns:a16="http://schemas.microsoft.com/office/drawing/2014/main" id="{DF2C464D-95C0-4DE5-B576-79E5FCE887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14977" y="3189845"/>
                  <a:ext cx="673059" cy="672265"/>
                </a:xfrm>
                <a:prstGeom prst="rect">
                  <a:avLst/>
                </a:prstGeom>
              </p:spPr>
            </p:pic>
          </p:grpSp>
        </p:grpSp>
      </p:grpSp>
      <p:sp>
        <p:nvSpPr>
          <p:cNvPr id="46" name="矢印: 右 45">
            <a:extLst>
              <a:ext uri="{FF2B5EF4-FFF2-40B4-BE49-F238E27FC236}">
                <a16:creationId xmlns:a16="http://schemas.microsoft.com/office/drawing/2014/main" id="{61BD60AD-4447-495E-8305-BDC8FCBE74CD}"/>
              </a:ext>
            </a:extLst>
          </p:cNvPr>
          <p:cNvSpPr/>
          <p:nvPr/>
        </p:nvSpPr>
        <p:spPr>
          <a:xfrm flipH="1">
            <a:off x="3002531" y="4934430"/>
            <a:ext cx="2009854" cy="1122639"/>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1" forceAA="0" compatLnSpc="1">
            <a:prstTxWarp prst="textNoShape">
              <a:avLst/>
            </a:prstTxWarp>
            <a:spAutoFit/>
          </a:bodyPr>
          <a:lstStyle/>
          <a:p>
            <a:pPr algn="ctr"/>
            <a:r>
              <a:rPr lang="ja-JP" altLang="en-US" dirty="0">
                <a:solidFill>
                  <a:schemeClr val="bg1"/>
                </a:solidFill>
              </a:rPr>
              <a:t>論文執筆</a:t>
            </a:r>
            <a:endParaRPr lang="en-US" altLang="ja-JP" dirty="0">
              <a:solidFill>
                <a:schemeClr val="bg1"/>
              </a:solidFill>
            </a:endParaRPr>
          </a:p>
          <a:p>
            <a:pPr algn="ctr"/>
            <a:r>
              <a:rPr lang="ja-JP" altLang="en-US" sz="1400" dirty="0">
                <a:solidFill>
                  <a:schemeClr val="bg1"/>
                </a:solidFill>
              </a:rPr>
              <a:t>（データ引用）</a:t>
            </a:r>
          </a:p>
        </p:txBody>
      </p:sp>
      <p:sp>
        <p:nvSpPr>
          <p:cNvPr id="81" name="矢印: 五方向 80">
            <a:extLst>
              <a:ext uri="{FF2B5EF4-FFF2-40B4-BE49-F238E27FC236}">
                <a16:creationId xmlns:a16="http://schemas.microsoft.com/office/drawing/2014/main" id="{D7140250-BC19-4FD7-9179-DB9DF9646666}"/>
              </a:ext>
            </a:extLst>
          </p:cNvPr>
          <p:cNvSpPr/>
          <p:nvPr/>
        </p:nvSpPr>
        <p:spPr>
          <a:xfrm rot="16200000">
            <a:off x="1280566" y="3659535"/>
            <a:ext cx="1104464" cy="1690531"/>
          </a:xfrm>
          <a:prstGeom prst="homePlat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1" forceAA="0" compatLnSpc="1">
            <a:prstTxWarp prst="textNoShape">
              <a:avLst/>
            </a:prstTxWarp>
            <a:noAutofit/>
          </a:bodyPr>
          <a:lstStyle/>
          <a:p>
            <a:pPr algn="ctr"/>
            <a:br>
              <a:rPr lang="en-US" altLang="ja-JP" dirty="0">
                <a:solidFill>
                  <a:schemeClr val="bg1"/>
                </a:solidFill>
              </a:rPr>
            </a:br>
            <a:r>
              <a:rPr lang="ja-JP" altLang="en-US" dirty="0">
                <a:solidFill>
                  <a:schemeClr val="bg1"/>
                </a:solidFill>
              </a:rPr>
              <a:t>評価／</a:t>
            </a:r>
            <a:endParaRPr lang="en-US" altLang="ja-JP" dirty="0">
              <a:solidFill>
                <a:schemeClr val="bg1"/>
              </a:solidFill>
            </a:endParaRPr>
          </a:p>
          <a:p>
            <a:pPr algn="ctr"/>
            <a:r>
              <a:rPr lang="ja-JP" altLang="en-US" dirty="0">
                <a:solidFill>
                  <a:schemeClr val="bg1"/>
                </a:solidFill>
              </a:rPr>
              <a:t>注目度上昇</a:t>
            </a:r>
          </a:p>
          <a:p>
            <a:pPr algn="ctr"/>
            <a:endParaRPr lang="ja-JP" altLang="en-US" dirty="0">
              <a:solidFill>
                <a:schemeClr val="bg1"/>
              </a:solidFill>
            </a:endParaRPr>
          </a:p>
        </p:txBody>
      </p:sp>
      <p:grpSp>
        <p:nvGrpSpPr>
          <p:cNvPr id="20" name="グループ化 19">
            <a:extLst>
              <a:ext uri="{FF2B5EF4-FFF2-40B4-BE49-F238E27FC236}">
                <a16:creationId xmlns:a16="http://schemas.microsoft.com/office/drawing/2014/main" id="{3608DA02-D83A-4011-8E5F-0CEAF43E6FDE}"/>
              </a:ext>
            </a:extLst>
          </p:cNvPr>
          <p:cNvGrpSpPr/>
          <p:nvPr/>
        </p:nvGrpSpPr>
        <p:grpSpPr>
          <a:xfrm>
            <a:off x="743728" y="5057033"/>
            <a:ext cx="2246173" cy="914400"/>
            <a:chOff x="714228" y="3159404"/>
            <a:chExt cx="2246173" cy="914400"/>
          </a:xfrm>
        </p:grpSpPr>
        <p:pic>
          <p:nvPicPr>
            <p:cNvPr id="32" name="グラフィックス 31" descr="ドキュメント">
              <a:extLst>
                <a:ext uri="{FF2B5EF4-FFF2-40B4-BE49-F238E27FC236}">
                  <a16:creationId xmlns:a16="http://schemas.microsoft.com/office/drawing/2014/main" id="{B3D82EA6-C6CE-4F28-8978-7C732C9B0F3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80115" y="3159404"/>
              <a:ext cx="914400" cy="914400"/>
            </a:xfrm>
            <a:prstGeom prst="rect">
              <a:avLst/>
            </a:prstGeom>
          </p:spPr>
        </p:pic>
        <p:pic>
          <p:nvPicPr>
            <p:cNvPr id="72" name="グラフィックス 71" descr="ドキュメント">
              <a:extLst>
                <a:ext uri="{FF2B5EF4-FFF2-40B4-BE49-F238E27FC236}">
                  <a16:creationId xmlns:a16="http://schemas.microsoft.com/office/drawing/2014/main" id="{F04ABB37-708D-4888-860D-85C7EB7BD9B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4228" y="3159404"/>
              <a:ext cx="914400" cy="914400"/>
            </a:xfrm>
            <a:prstGeom prst="rect">
              <a:avLst/>
            </a:prstGeom>
          </p:spPr>
        </p:pic>
        <p:pic>
          <p:nvPicPr>
            <p:cNvPr id="86" name="グラフィックス 85" descr="ドキュメント">
              <a:extLst>
                <a:ext uri="{FF2B5EF4-FFF2-40B4-BE49-F238E27FC236}">
                  <a16:creationId xmlns:a16="http://schemas.microsoft.com/office/drawing/2014/main" id="{25242C1D-B392-46F5-B096-BE758CACAC7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46001" y="3159404"/>
              <a:ext cx="914400" cy="914400"/>
            </a:xfrm>
            <a:prstGeom prst="rect">
              <a:avLst/>
            </a:prstGeom>
          </p:spPr>
        </p:pic>
      </p:grpSp>
      <p:grpSp>
        <p:nvGrpSpPr>
          <p:cNvPr id="3" name="グループ化 2">
            <a:extLst>
              <a:ext uri="{FF2B5EF4-FFF2-40B4-BE49-F238E27FC236}">
                <a16:creationId xmlns:a16="http://schemas.microsoft.com/office/drawing/2014/main" id="{3C58BC4B-2AB5-4F86-9CFA-C71B920CF052}"/>
              </a:ext>
            </a:extLst>
          </p:cNvPr>
          <p:cNvGrpSpPr/>
          <p:nvPr/>
        </p:nvGrpSpPr>
        <p:grpSpPr>
          <a:xfrm>
            <a:off x="5085772" y="2230362"/>
            <a:ext cx="3075008" cy="2793361"/>
            <a:chOff x="5085772" y="2230362"/>
            <a:chExt cx="3075008" cy="2793361"/>
          </a:xfrm>
        </p:grpSpPr>
        <p:sp>
          <p:nvSpPr>
            <p:cNvPr id="37" name="思考の吹き出し: 雲形 36">
              <a:extLst>
                <a:ext uri="{FF2B5EF4-FFF2-40B4-BE49-F238E27FC236}">
                  <a16:creationId xmlns:a16="http://schemas.microsoft.com/office/drawing/2014/main" id="{F131358C-8D6F-414B-A46C-E8A940D563A8}"/>
                </a:ext>
              </a:extLst>
            </p:cNvPr>
            <p:cNvSpPr/>
            <p:nvPr/>
          </p:nvSpPr>
          <p:spPr>
            <a:xfrm>
              <a:off x="5085772" y="2230362"/>
              <a:ext cx="3075008" cy="1824531"/>
            </a:xfrm>
            <a:prstGeom prst="cloudCallout">
              <a:avLst>
                <a:gd name="adj1" fmla="val -20833"/>
                <a:gd name="adj2" fmla="val 1044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ja-JP" dirty="0"/>
            </a:p>
          </p:txBody>
        </p:sp>
        <p:pic>
          <p:nvPicPr>
            <p:cNvPr id="38" name="グラフィックス 37" descr="データベース">
              <a:extLst>
                <a:ext uri="{FF2B5EF4-FFF2-40B4-BE49-F238E27FC236}">
                  <a16:creationId xmlns:a16="http://schemas.microsoft.com/office/drawing/2014/main" id="{007CE3CE-0296-426B-ACA7-967E31AFC1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09276" y="2855821"/>
              <a:ext cx="828000" cy="828000"/>
            </a:xfrm>
            <a:prstGeom prst="rect">
              <a:avLst/>
            </a:prstGeom>
          </p:spPr>
        </p:pic>
        <p:sp>
          <p:nvSpPr>
            <p:cNvPr id="71" name="四角形: 角を丸くする 70">
              <a:extLst>
                <a:ext uri="{FF2B5EF4-FFF2-40B4-BE49-F238E27FC236}">
                  <a16:creationId xmlns:a16="http://schemas.microsoft.com/office/drawing/2014/main" id="{AE4D512A-9C5F-424F-8693-267135CF3B0E}"/>
                </a:ext>
              </a:extLst>
            </p:cNvPr>
            <p:cNvSpPr/>
            <p:nvPr/>
          </p:nvSpPr>
          <p:spPr>
            <a:xfrm>
              <a:off x="6000420" y="2529244"/>
              <a:ext cx="1245711" cy="3745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algn="ctr"/>
              <a:r>
                <a:rPr lang="ja-JP" altLang="en-US" sz="1600" dirty="0">
                  <a:solidFill>
                    <a:schemeClr val="tx1"/>
                  </a:solidFill>
                </a:rPr>
                <a:t>リポジトリ</a:t>
              </a:r>
            </a:p>
          </p:txBody>
        </p:sp>
        <p:sp>
          <p:nvSpPr>
            <p:cNvPr id="47" name="矢印: 下 46">
              <a:extLst>
                <a:ext uri="{FF2B5EF4-FFF2-40B4-BE49-F238E27FC236}">
                  <a16:creationId xmlns:a16="http://schemas.microsoft.com/office/drawing/2014/main" id="{80AEA550-C8B2-4FD7-937E-801C5CE72E36}"/>
                </a:ext>
              </a:extLst>
            </p:cNvPr>
            <p:cNvSpPr/>
            <p:nvPr/>
          </p:nvSpPr>
          <p:spPr>
            <a:xfrm>
              <a:off x="6243211" y="3691723"/>
              <a:ext cx="760130" cy="133200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36000" tIns="36000" rIns="36000" bIns="36000" numCol="1" spcCol="0" rtlCol="0" fromWordArt="0" anchor="ctr" anchorCtr="1" forceAA="0" compatLnSpc="1">
              <a:prstTxWarp prst="textNoShape">
                <a:avLst/>
              </a:prstTxWarp>
              <a:noAutofit/>
            </a:bodyPr>
            <a:lstStyle/>
            <a:p>
              <a:pPr algn="ctr"/>
              <a:r>
                <a:rPr lang="ja-JP" altLang="en-US" dirty="0">
                  <a:solidFill>
                    <a:schemeClr val="bg1"/>
                  </a:solidFill>
                </a:rPr>
                <a:t>利用</a:t>
              </a:r>
            </a:p>
          </p:txBody>
        </p:sp>
      </p:grpSp>
      <p:sp>
        <p:nvSpPr>
          <p:cNvPr id="45" name="矢印: 右 44">
            <a:extLst>
              <a:ext uri="{FF2B5EF4-FFF2-40B4-BE49-F238E27FC236}">
                <a16:creationId xmlns:a16="http://schemas.microsoft.com/office/drawing/2014/main" id="{664528B3-3F99-44CE-AD8F-953F3619FDE0}"/>
              </a:ext>
            </a:extLst>
          </p:cNvPr>
          <p:cNvSpPr/>
          <p:nvPr/>
        </p:nvSpPr>
        <p:spPr>
          <a:xfrm>
            <a:off x="2810618" y="2792431"/>
            <a:ext cx="3075008" cy="694669"/>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1" forceAA="0" compatLnSpc="1">
            <a:prstTxWarp prst="textNoShape">
              <a:avLst/>
            </a:prstTxWarp>
            <a:spAutoFit/>
          </a:bodyPr>
          <a:lstStyle/>
          <a:p>
            <a:pPr algn="ctr"/>
            <a:r>
              <a:rPr lang="ja-JP" altLang="en-US" dirty="0">
                <a:solidFill>
                  <a:schemeClr val="bg1"/>
                </a:solidFill>
              </a:rPr>
              <a:t>研究データのオープン化</a:t>
            </a:r>
          </a:p>
        </p:txBody>
      </p:sp>
      <p:sp>
        <p:nvSpPr>
          <p:cNvPr id="35" name="正方形/長方形 34">
            <a:extLst>
              <a:ext uri="{FF2B5EF4-FFF2-40B4-BE49-F238E27FC236}">
                <a16:creationId xmlns:a16="http://schemas.microsoft.com/office/drawing/2014/main" id="{FD8E8046-159B-4A67-B062-402011E60A78}"/>
              </a:ext>
            </a:extLst>
          </p:cNvPr>
          <p:cNvSpPr/>
          <p:nvPr/>
        </p:nvSpPr>
        <p:spPr>
          <a:xfrm>
            <a:off x="403128" y="875067"/>
            <a:ext cx="8357420" cy="115768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r>
              <a:rPr lang="ja-JP" altLang="en-US" dirty="0">
                <a:solidFill>
                  <a:schemeClr val="tx1"/>
                </a:solidFill>
              </a:rPr>
              <a:t>研究データのオープン化により、他の研究者による利用（データ引用）や新たな研究成果が生まれ、結果として、</a:t>
            </a:r>
            <a:r>
              <a:rPr lang="ja-JP" altLang="en-US" b="1" dirty="0">
                <a:solidFill>
                  <a:srgbClr val="0070C0"/>
                </a:solidFill>
              </a:rPr>
              <a:t>自身の研究に対する評価や注目度の上昇につながる</a:t>
            </a:r>
          </a:p>
        </p:txBody>
      </p:sp>
      <p:sp>
        <p:nvSpPr>
          <p:cNvPr id="4" name="スライド番号プレースホルダー 3">
            <a:extLst>
              <a:ext uri="{FF2B5EF4-FFF2-40B4-BE49-F238E27FC236}">
                <a16:creationId xmlns:a16="http://schemas.microsoft.com/office/drawing/2014/main" id="{9886E94D-A167-4E6A-88B3-07DC3F12DD54}"/>
              </a:ext>
            </a:extLst>
          </p:cNvPr>
          <p:cNvSpPr>
            <a:spLocks noGrp="1"/>
          </p:cNvSpPr>
          <p:nvPr>
            <p:ph type="sldNum" sz="quarter" idx="12"/>
          </p:nvPr>
        </p:nvSpPr>
        <p:spPr/>
        <p:txBody>
          <a:bodyPr/>
          <a:lstStyle/>
          <a:p>
            <a:fld id="{05C04FA5-7561-4A8F-8987-7136F249392A}" type="slidenum">
              <a:rPr kumimoji="1" lang="ja-JP" altLang="en-US" smtClean="0"/>
              <a:t>3</a:t>
            </a:fld>
            <a:endParaRPr kumimoji="1" lang="ja-JP" altLang="en-US"/>
          </a:p>
        </p:txBody>
      </p:sp>
    </p:spTree>
    <p:extLst>
      <p:ext uri="{BB962C8B-B14F-4D97-AF65-F5344CB8AC3E}">
        <p14:creationId xmlns:p14="http://schemas.microsoft.com/office/powerpoint/2010/main" val="178701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781C051-97DE-4278-9F1D-7CB5C14FC4DA}"/>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研究データの具体例及びオープン化の状況</a:t>
            </a:r>
            <a:endParaRPr lang="en-US" altLang="ja-JP" sz="2000" dirty="0"/>
          </a:p>
        </p:txBody>
      </p:sp>
      <p:sp>
        <p:nvSpPr>
          <p:cNvPr id="31" name="正方形/長方形 30">
            <a:extLst>
              <a:ext uri="{FF2B5EF4-FFF2-40B4-BE49-F238E27FC236}">
                <a16:creationId xmlns:a16="http://schemas.microsoft.com/office/drawing/2014/main" id="{B21999F9-CCE1-438B-9093-F2CE570CD643}"/>
              </a:ext>
            </a:extLst>
          </p:cNvPr>
          <p:cNvSpPr/>
          <p:nvPr/>
        </p:nvSpPr>
        <p:spPr>
          <a:xfrm>
            <a:off x="403128" y="2733905"/>
            <a:ext cx="3960000" cy="2274975"/>
          </a:xfrm>
          <a:prstGeom prst="rect">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2563" indent="-182563">
              <a:spcBef>
                <a:spcPts val="600"/>
              </a:spcBef>
              <a:buFont typeface="Arial" panose="020B0604020202020204" pitchFamily="34" charset="0"/>
              <a:buChar char="•"/>
            </a:pPr>
            <a:r>
              <a:rPr lang="ja-JP" altLang="en-US" sz="1600" dirty="0">
                <a:solidFill>
                  <a:schemeClr val="tx1"/>
                </a:solidFill>
              </a:rPr>
              <a:t>物質の結晶構造データ </a:t>
            </a:r>
            <a:r>
              <a:rPr lang="en-US" altLang="ja-JP" sz="1200" dirty="0">
                <a:solidFill>
                  <a:schemeClr val="tx1"/>
                </a:solidFill>
              </a:rPr>
              <a:t>*</a:t>
            </a:r>
            <a:r>
              <a:rPr lang="ja-JP" altLang="en-US" sz="1200" dirty="0">
                <a:solidFill>
                  <a:schemeClr val="tx1"/>
                </a:solidFill>
              </a:rPr>
              <a:t>注</a:t>
            </a:r>
            <a:r>
              <a:rPr lang="en-US" altLang="ja-JP" sz="1200" dirty="0">
                <a:solidFill>
                  <a:schemeClr val="tx1"/>
                </a:solidFill>
              </a:rPr>
              <a:t>4)</a:t>
            </a:r>
          </a:p>
          <a:p>
            <a:pPr marL="182563" indent="-182563">
              <a:spcBef>
                <a:spcPts val="600"/>
              </a:spcBef>
              <a:buFont typeface="Arial" panose="020B0604020202020204" pitchFamily="34" charset="0"/>
              <a:buChar char="•"/>
            </a:pPr>
            <a:r>
              <a:rPr lang="ja-JP" altLang="en-US" sz="1600" dirty="0">
                <a:solidFill>
                  <a:schemeClr val="tx1"/>
                </a:solidFill>
              </a:rPr>
              <a:t>遺伝子等の塩基配列データ </a:t>
            </a:r>
            <a:r>
              <a:rPr lang="en-US" altLang="ja-JP" sz="1200" dirty="0">
                <a:solidFill>
                  <a:schemeClr val="tx1"/>
                </a:solidFill>
              </a:rPr>
              <a:t>*</a:t>
            </a:r>
            <a:r>
              <a:rPr lang="ja-JP" altLang="en-US" sz="1200" dirty="0">
                <a:solidFill>
                  <a:schemeClr val="tx1"/>
                </a:solidFill>
              </a:rPr>
              <a:t>注</a:t>
            </a:r>
            <a:r>
              <a:rPr lang="en-US" altLang="ja-JP" sz="1200" dirty="0">
                <a:solidFill>
                  <a:schemeClr val="tx1"/>
                </a:solidFill>
              </a:rPr>
              <a:t>5)</a:t>
            </a:r>
          </a:p>
          <a:p>
            <a:pPr marL="182563" indent="-182563">
              <a:spcBef>
                <a:spcPts val="600"/>
              </a:spcBef>
              <a:buFont typeface="Arial" panose="020B0604020202020204" pitchFamily="34" charset="0"/>
              <a:buChar char="•"/>
            </a:pPr>
            <a:r>
              <a:rPr lang="ja-JP" altLang="en-US" sz="1600" dirty="0">
                <a:solidFill>
                  <a:schemeClr val="tx1"/>
                </a:solidFill>
              </a:rPr>
              <a:t>自然現象の観測データ（宇宙、海洋 </a:t>
            </a:r>
            <a:r>
              <a:rPr lang="en-US" altLang="ja-JP" sz="1200" dirty="0">
                <a:solidFill>
                  <a:schemeClr val="tx1"/>
                </a:solidFill>
              </a:rPr>
              <a:t>*</a:t>
            </a:r>
            <a:r>
              <a:rPr lang="ja-JP" altLang="en-US" sz="1200" dirty="0">
                <a:solidFill>
                  <a:schemeClr val="tx1"/>
                </a:solidFill>
              </a:rPr>
              <a:t>注</a:t>
            </a:r>
            <a:r>
              <a:rPr lang="en-US" altLang="ja-JP" sz="1200" dirty="0">
                <a:solidFill>
                  <a:schemeClr val="tx1"/>
                </a:solidFill>
              </a:rPr>
              <a:t>6)</a:t>
            </a:r>
            <a:r>
              <a:rPr lang="ja-JP" altLang="en-US" sz="1600" dirty="0">
                <a:solidFill>
                  <a:schemeClr val="tx1"/>
                </a:solidFill>
              </a:rPr>
              <a:t>、気象、地震等）</a:t>
            </a:r>
            <a:endParaRPr lang="en-US" altLang="ja-JP" sz="1600" dirty="0">
              <a:solidFill>
                <a:schemeClr val="tx1"/>
              </a:solidFill>
            </a:endParaRPr>
          </a:p>
          <a:p>
            <a:pPr marL="182563" indent="-182563">
              <a:spcBef>
                <a:spcPts val="600"/>
              </a:spcBef>
              <a:buFont typeface="Arial" panose="020B0604020202020204" pitchFamily="34" charset="0"/>
              <a:buChar char="•"/>
            </a:pPr>
            <a:r>
              <a:rPr lang="ja-JP" altLang="en-US" sz="1600" dirty="0">
                <a:solidFill>
                  <a:schemeClr val="tx1"/>
                </a:solidFill>
              </a:rPr>
              <a:t>統計調査・社会調査等の個票データ </a:t>
            </a:r>
            <a:r>
              <a:rPr lang="en-US" altLang="ja-JP" sz="1200" dirty="0">
                <a:solidFill>
                  <a:schemeClr val="tx1"/>
                </a:solidFill>
              </a:rPr>
              <a:t>*</a:t>
            </a:r>
            <a:r>
              <a:rPr lang="ja-JP" altLang="en-US" sz="1200" dirty="0">
                <a:solidFill>
                  <a:schemeClr val="tx1"/>
                </a:solidFill>
              </a:rPr>
              <a:t>注</a:t>
            </a:r>
            <a:r>
              <a:rPr lang="en-US" altLang="ja-JP" sz="1200" dirty="0">
                <a:solidFill>
                  <a:schemeClr val="tx1"/>
                </a:solidFill>
              </a:rPr>
              <a:t>7)</a:t>
            </a:r>
          </a:p>
          <a:p>
            <a:pPr marL="182563" indent="-182563">
              <a:spcBef>
                <a:spcPts val="600"/>
              </a:spcBef>
              <a:buFont typeface="Arial" panose="020B0604020202020204" pitchFamily="34" charset="0"/>
              <a:buChar char="•"/>
            </a:pPr>
            <a:r>
              <a:rPr lang="ja-JP" altLang="en-US" sz="1600" dirty="0">
                <a:solidFill>
                  <a:schemeClr val="tx1"/>
                </a:solidFill>
              </a:rPr>
              <a:t>古典籍の全ページ画像 </a:t>
            </a:r>
            <a:r>
              <a:rPr lang="en-US" altLang="ja-JP" sz="1200" dirty="0">
                <a:solidFill>
                  <a:schemeClr val="tx1"/>
                </a:solidFill>
              </a:rPr>
              <a:t>*</a:t>
            </a:r>
            <a:r>
              <a:rPr lang="ja-JP" altLang="en-US" sz="1200" dirty="0">
                <a:solidFill>
                  <a:schemeClr val="tx1"/>
                </a:solidFill>
              </a:rPr>
              <a:t>注</a:t>
            </a:r>
            <a:r>
              <a:rPr lang="en-US" altLang="ja-JP" sz="1200" dirty="0">
                <a:solidFill>
                  <a:schemeClr val="tx1"/>
                </a:solidFill>
              </a:rPr>
              <a:t>8)</a:t>
            </a:r>
            <a:endParaRPr lang="ja-JP" altLang="en-US" sz="1200" strike="sngStrike" dirty="0">
              <a:solidFill>
                <a:schemeClr val="tx1"/>
              </a:solidFill>
            </a:endParaRPr>
          </a:p>
        </p:txBody>
      </p:sp>
      <p:sp>
        <p:nvSpPr>
          <p:cNvPr id="22" name="正方形/長方形 21">
            <a:extLst>
              <a:ext uri="{FF2B5EF4-FFF2-40B4-BE49-F238E27FC236}">
                <a16:creationId xmlns:a16="http://schemas.microsoft.com/office/drawing/2014/main" id="{1AA60673-81B6-42F9-96B1-4FC0069913A8}"/>
              </a:ext>
            </a:extLst>
          </p:cNvPr>
          <p:cNvSpPr/>
          <p:nvPr/>
        </p:nvSpPr>
        <p:spPr>
          <a:xfrm>
            <a:off x="4776736" y="4520596"/>
            <a:ext cx="3960000" cy="1317977"/>
          </a:xfrm>
          <a:prstGeom prst="rect">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2563" indent="-182563">
              <a:spcBef>
                <a:spcPts val="600"/>
              </a:spcBef>
              <a:buFont typeface="Arial" panose="020B0604020202020204" pitchFamily="34" charset="0"/>
              <a:buChar char="•"/>
            </a:pPr>
            <a:r>
              <a:rPr lang="ja-JP" altLang="en-US" sz="1600" dirty="0">
                <a:solidFill>
                  <a:schemeClr val="tx1"/>
                </a:solidFill>
              </a:rPr>
              <a:t>使用済データ</a:t>
            </a:r>
            <a:r>
              <a:rPr lang="ja-JP" altLang="en-US" sz="1400" dirty="0">
                <a:solidFill>
                  <a:schemeClr val="tx1"/>
                </a:solidFill>
              </a:rPr>
              <a:t>（* 論文の根拠データを除く）</a:t>
            </a:r>
            <a:endParaRPr lang="en-US" altLang="ja-JP" sz="1600" dirty="0">
              <a:solidFill>
                <a:schemeClr val="tx1"/>
              </a:solidFill>
            </a:endParaRPr>
          </a:p>
          <a:p>
            <a:pPr marL="182563" indent="-182563">
              <a:spcBef>
                <a:spcPts val="600"/>
              </a:spcBef>
              <a:buFont typeface="Arial" panose="020B0604020202020204" pitchFamily="34" charset="0"/>
              <a:buChar char="•"/>
            </a:pPr>
            <a:r>
              <a:rPr lang="ja-JP" altLang="en-US" sz="1600" dirty="0">
                <a:solidFill>
                  <a:schemeClr val="tx1"/>
                </a:solidFill>
              </a:rPr>
              <a:t>未使用データ</a:t>
            </a:r>
            <a:r>
              <a:rPr lang="ja-JP" altLang="en-US" sz="1400" dirty="0">
                <a:solidFill>
                  <a:schemeClr val="tx1"/>
                </a:solidFill>
              </a:rPr>
              <a:t>（うまくいかなかった研究のデータを含む）</a:t>
            </a:r>
            <a:endParaRPr lang="en-US" altLang="ja-JP" sz="1600" dirty="0">
              <a:solidFill>
                <a:schemeClr val="tx1"/>
              </a:solidFill>
            </a:endParaRPr>
          </a:p>
        </p:txBody>
      </p:sp>
      <p:sp>
        <p:nvSpPr>
          <p:cNvPr id="10" name="正方形/長方形 9">
            <a:extLst>
              <a:ext uri="{FF2B5EF4-FFF2-40B4-BE49-F238E27FC236}">
                <a16:creationId xmlns:a16="http://schemas.microsoft.com/office/drawing/2014/main" id="{36F5AAE9-AB70-4C85-B49A-DE728C00E0A0}"/>
              </a:ext>
            </a:extLst>
          </p:cNvPr>
          <p:cNvSpPr/>
          <p:nvPr/>
        </p:nvSpPr>
        <p:spPr>
          <a:xfrm>
            <a:off x="403128" y="875067"/>
            <a:ext cx="8357420" cy="126495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r>
              <a:rPr lang="ja-JP" altLang="en-US" dirty="0">
                <a:solidFill>
                  <a:schemeClr val="tx1"/>
                </a:solidFill>
              </a:rPr>
              <a:t>オープン化が既に一般的となっている研究データもあれば、そうでないものもある</a:t>
            </a:r>
            <a:endParaRPr lang="en-US" altLang="ja-JP" dirty="0">
              <a:solidFill>
                <a:schemeClr val="tx1"/>
              </a:solidFill>
            </a:endParaRPr>
          </a:p>
        </p:txBody>
      </p:sp>
      <p:sp>
        <p:nvSpPr>
          <p:cNvPr id="11" name="吹き出し: 角を丸めた四角形 10">
            <a:extLst>
              <a:ext uri="{FF2B5EF4-FFF2-40B4-BE49-F238E27FC236}">
                <a16:creationId xmlns:a16="http://schemas.microsoft.com/office/drawing/2014/main" id="{A98889B0-76F4-45BB-BB70-B0C1FB04AE2F}"/>
              </a:ext>
            </a:extLst>
          </p:cNvPr>
          <p:cNvSpPr/>
          <p:nvPr/>
        </p:nvSpPr>
        <p:spPr>
          <a:xfrm>
            <a:off x="403128" y="5223077"/>
            <a:ext cx="3960000" cy="629083"/>
          </a:xfrm>
          <a:prstGeom prst="wedgeRoundRectCallout">
            <a:avLst>
              <a:gd name="adj1" fmla="val -29449"/>
              <a:gd name="adj2" fmla="val -85968"/>
              <a:gd name="adj3" fmla="val 16667"/>
            </a:avLst>
          </a:prstGeom>
          <a:solidFill>
            <a:schemeClr val="bg1"/>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72000" bIns="36000" numCol="1" spcCol="0" rtlCol="0" fromWordArt="0" anchor="ctr" anchorCtr="0" forceAA="0" compatLnSpc="1">
            <a:prstTxWarp prst="textNoShape">
              <a:avLst/>
            </a:prstTxWarp>
            <a:noAutofit/>
          </a:bodyPr>
          <a:lstStyle/>
          <a:p>
            <a:r>
              <a:rPr lang="ja-JP" altLang="en-US" sz="1400" dirty="0">
                <a:solidFill>
                  <a:schemeClr val="tx1"/>
                </a:solidFill>
              </a:rPr>
              <a:t>特定の分野や専門機関等において、公開によるメリットが存在するとの共通認識が存在</a:t>
            </a:r>
          </a:p>
        </p:txBody>
      </p:sp>
      <p:sp>
        <p:nvSpPr>
          <p:cNvPr id="12" name="四角形: 角を丸くする 11">
            <a:extLst>
              <a:ext uri="{FF2B5EF4-FFF2-40B4-BE49-F238E27FC236}">
                <a16:creationId xmlns:a16="http://schemas.microsoft.com/office/drawing/2014/main" id="{2FF327A1-8E45-4E68-8FA2-CBB81D161D8A}"/>
              </a:ext>
            </a:extLst>
          </p:cNvPr>
          <p:cNvSpPr/>
          <p:nvPr/>
        </p:nvSpPr>
        <p:spPr>
          <a:xfrm>
            <a:off x="4776736" y="2367416"/>
            <a:ext cx="1919363"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en-US" b="1" u="heavy" dirty="0">
                <a:solidFill>
                  <a:schemeClr val="accent2">
                    <a:lumMod val="75000"/>
                  </a:schemeClr>
                </a:solidFill>
                <a:uFill>
                  <a:solidFill>
                    <a:schemeClr val="accent2">
                      <a:lumMod val="75000"/>
                    </a:schemeClr>
                  </a:solidFill>
                </a:uFill>
              </a:rPr>
              <a:t>一部オープン化済</a:t>
            </a:r>
          </a:p>
        </p:txBody>
      </p:sp>
      <p:sp>
        <p:nvSpPr>
          <p:cNvPr id="15" name="吹き出し: 角を丸めた四角形 14">
            <a:extLst>
              <a:ext uri="{FF2B5EF4-FFF2-40B4-BE49-F238E27FC236}">
                <a16:creationId xmlns:a16="http://schemas.microsoft.com/office/drawing/2014/main" id="{4A9287D3-8DB6-4E4F-914F-0AEE39260569}"/>
              </a:ext>
            </a:extLst>
          </p:cNvPr>
          <p:cNvSpPr/>
          <p:nvPr/>
        </p:nvSpPr>
        <p:spPr>
          <a:xfrm>
            <a:off x="4776736" y="3231485"/>
            <a:ext cx="3960000" cy="583519"/>
          </a:xfrm>
          <a:prstGeom prst="wedgeRoundRectCallout">
            <a:avLst>
              <a:gd name="adj1" fmla="val -29998"/>
              <a:gd name="adj2" fmla="val -79001"/>
              <a:gd name="adj3" fmla="val 16667"/>
            </a:avLst>
          </a:prstGeom>
          <a:solidFill>
            <a:schemeClr val="bg1"/>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72000" bIns="36000" numCol="1" spcCol="0" rtlCol="0" fromWordArt="0" anchor="ctr" anchorCtr="0" forceAA="0" compatLnSpc="1">
            <a:prstTxWarp prst="textNoShape">
              <a:avLst/>
            </a:prstTxWarp>
            <a:noAutofit/>
          </a:bodyPr>
          <a:lstStyle/>
          <a:p>
            <a:r>
              <a:rPr lang="ja-JP" altLang="en-US" sz="1400" dirty="0">
                <a:solidFill>
                  <a:schemeClr val="tx1"/>
                </a:solidFill>
              </a:rPr>
              <a:t>オープン化を「必須」</a:t>
            </a:r>
            <a:r>
              <a:rPr lang="en-US" altLang="ja-JP" sz="1400" dirty="0">
                <a:solidFill>
                  <a:schemeClr val="tx1"/>
                </a:solidFill>
              </a:rPr>
              <a:t>or</a:t>
            </a:r>
            <a:r>
              <a:rPr lang="ja-JP" altLang="en-US" sz="1400" dirty="0">
                <a:solidFill>
                  <a:schemeClr val="tx1"/>
                </a:solidFill>
              </a:rPr>
              <a:t>「推奨」とするジャーナル </a:t>
            </a:r>
            <a:r>
              <a:rPr lang="en-US" altLang="ja-JP" sz="1200" dirty="0">
                <a:solidFill>
                  <a:schemeClr val="tx1"/>
                </a:solidFill>
              </a:rPr>
              <a:t>* </a:t>
            </a:r>
            <a:r>
              <a:rPr lang="ja-JP" altLang="en-US" sz="1200" dirty="0">
                <a:solidFill>
                  <a:schemeClr val="tx1"/>
                </a:solidFill>
              </a:rPr>
              <a:t>注</a:t>
            </a:r>
            <a:r>
              <a:rPr lang="en-US" altLang="ja-JP" sz="1200" dirty="0">
                <a:solidFill>
                  <a:schemeClr val="tx1"/>
                </a:solidFill>
              </a:rPr>
              <a:t>9)</a:t>
            </a:r>
            <a:r>
              <a:rPr lang="en-US" altLang="ja-JP" sz="1400" dirty="0">
                <a:solidFill>
                  <a:schemeClr val="tx1"/>
                </a:solidFill>
              </a:rPr>
              <a:t> </a:t>
            </a:r>
            <a:r>
              <a:rPr lang="ja-JP" altLang="en-US" sz="1400" dirty="0">
                <a:solidFill>
                  <a:schemeClr val="tx1"/>
                </a:solidFill>
              </a:rPr>
              <a:t>や研究助成機関 </a:t>
            </a:r>
            <a:r>
              <a:rPr lang="en-US" altLang="ja-JP" sz="1200" dirty="0">
                <a:solidFill>
                  <a:schemeClr val="tx1"/>
                </a:solidFill>
              </a:rPr>
              <a:t>* </a:t>
            </a:r>
            <a:r>
              <a:rPr lang="ja-JP" altLang="en-US" sz="1200" dirty="0">
                <a:solidFill>
                  <a:schemeClr val="tx1"/>
                </a:solidFill>
              </a:rPr>
              <a:t>注</a:t>
            </a:r>
            <a:r>
              <a:rPr lang="en-US" altLang="ja-JP" sz="1200" dirty="0">
                <a:solidFill>
                  <a:schemeClr val="tx1"/>
                </a:solidFill>
              </a:rPr>
              <a:t>10)</a:t>
            </a:r>
            <a:r>
              <a:rPr lang="en-US" altLang="ja-JP" sz="1400" dirty="0">
                <a:solidFill>
                  <a:schemeClr val="tx1"/>
                </a:solidFill>
              </a:rPr>
              <a:t> </a:t>
            </a:r>
            <a:r>
              <a:rPr lang="ja-JP" altLang="en-US" sz="1400" dirty="0">
                <a:solidFill>
                  <a:schemeClr val="tx1"/>
                </a:solidFill>
              </a:rPr>
              <a:t>も存在</a:t>
            </a:r>
            <a:endParaRPr lang="ja-JP" altLang="en-US" sz="1200" dirty="0">
              <a:solidFill>
                <a:schemeClr val="tx1"/>
              </a:solidFill>
            </a:endParaRPr>
          </a:p>
        </p:txBody>
      </p:sp>
      <p:sp>
        <p:nvSpPr>
          <p:cNvPr id="16" name="四角形: 角を丸くする 15">
            <a:extLst>
              <a:ext uri="{FF2B5EF4-FFF2-40B4-BE49-F238E27FC236}">
                <a16:creationId xmlns:a16="http://schemas.microsoft.com/office/drawing/2014/main" id="{D31D54AF-48F5-49CE-A6A0-E3DB15D3CADD}"/>
              </a:ext>
            </a:extLst>
          </p:cNvPr>
          <p:cNvSpPr/>
          <p:nvPr/>
        </p:nvSpPr>
        <p:spPr>
          <a:xfrm>
            <a:off x="403128" y="2367416"/>
            <a:ext cx="1471795"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en-US" b="1" u="heavy" dirty="0">
                <a:solidFill>
                  <a:schemeClr val="accent2">
                    <a:lumMod val="75000"/>
                  </a:schemeClr>
                </a:solidFill>
                <a:uFill>
                  <a:solidFill>
                    <a:schemeClr val="accent2">
                      <a:lumMod val="75000"/>
                    </a:schemeClr>
                  </a:solidFill>
                </a:uFill>
              </a:rPr>
              <a:t>オープン化済</a:t>
            </a:r>
          </a:p>
        </p:txBody>
      </p:sp>
      <p:sp>
        <p:nvSpPr>
          <p:cNvPr id="19" name="四角形: 角を丸くする 18">
            <a:extLst>
              <a:ext uri="{FF2B5EF4-FFF2-40B4-BE49-F238E27FC236}">
                <a16:creationId xmlns:a16="http://schemas.microsoft.com/office/drawing/2014/main" id="{953E4174-C959-4526-AAEA-85717B7CE4DE}"/>
              </a:ext>
            </a:extLst>
          </p:cNvPr>
          <p:cNvSpPr/>
          <p:nvPr/>
        </p:nvSpPr>
        <p:spPr>
          <a:xfrm>
            <a:off x="4776736" y="4150911"/>
            <a:ext cx="1919363"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en-US" b="1" u="heavy" dirty="0">
                <a:solidFill>
                  <a:schemeClr val="accent2">
                    <a:lumMod val="75000"/>
                  </a:schemeClr>
                </a:solidFill>
                <a:uFill>
                  <a:solidFill>
                    <a:schemeClr val="accent2">
                      <a:lumMod val="75000"/>
                    </a:schemeClr>
                  </a:solidFill>
                </a:uFill>
              </a:rPr>
              <a:t>オープン化未開拓</a:t>
            </a:r>
          </a:p>
        </p:txBody>
      </p:sp>
      <p:sp>
        <p:nvSpPr>
          <p:cNvPr id="25" name="正方形/長方形 24">
            <a:extLst>
              <a:ext uri="{FF2B5EF4-FFF2-40B4-BE49-F238E27FC236}">
                <a16:creationId xmlns:a16="http://schemas.microsoft.com/office/drawing/2014/main" id="{0A68BD1A-2BCF-435A-ACB0-994C482CC38B}"/>
              </a:ext>
            </a:extLst>
          </p:cNvPr>
          <p:cNvSpPr/>
          <p:nvPr/>
        </p:nvSpPr>
        <p:spPr>
          <a:xfrm>
            <a:off x="4776736" y="2724073"/>
            <a:ext cx="3960000" cy="318924"/>
          </a:xfrm>
          <a:prstGeom prst="rect">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36000" numCol="1" spcCol="0" rtlCol="0" fromWordArt="0" anchor="ctr" anchorCtr="0" forceAA="0" compatLnSpc="1">
            <a:prstTxWarp prst="textNoShape">
              <a:avLst/>
            </a:prstTxWarp>
            <a:spAutoFit/>
          </a:bodyPr>
          <a:lstStyle/>
          <a:p>
            <a:pPr marL="182563" indent="-182563">
              <a:buFont typeface="Arial" panose="020B0604020202020204" pitchFamily="34" charset="0"/>
              <a:buChar char="•"/>
            </a:pPr>
            <a:r>
              <a:rPr lang="ja-JP" altLang="en-US" sz="1600" dirty="0">
                <a:solidFill>
                  <a:schemeClr val="tx1"/>
                </a:solidFill>
              </a:rPr>
              <a:t>論文の根拠データ</a:t>
            </a:r>
          </a:p>
        </p:txBody>
      </p:sp>
      <p:sp>
        <p:nvSpPr>
          <p:cNvPr id="2" name="スライド番号プレースホルダー 1">
            <a:extLst>
              <a:ext uri="{FF2B5EF4-FFF2-40B4-BE49-F238E27FC236}">
                <a16:creationId xmlns:a16="http://schemas.microsoft.com/office/drawing/2014/main" id="{BCCCFFF6-DEC3-4519-8955-225E1BE84AF9}"/>
              </a:ext>
            </a:extLst>
          </p:cNvPr>
          <p:cNvSpPr>
            <a:spLocks noGrp="1"/>
          </p:cNvSpPr>
          <p:nvPr>
            <p:ph type="sldNum" sz="quarter" idx="12"/>
          </p:nvPr>
        </p:nvSpPr>
        <p:spPr/>
        <p:txBody>
          <a:bodyPr/>
          <a:lstStyle/>
          <a:p>
            <a:fld id="{05C04FA5-7561-4A8F-8987-7136F249392A}" type="slidenum">
              <a:rPr kumimoji="1" lang="ja-JP" altLang="en-US" smtClean="0"/>
              <a:t>4</a:t>
            </a:fld>
            <a:endParaRPr kumimoji="1" lang="ja-JP" altLang="en-US"/>
          </a:p>
        </p:txBody>
      </p:sp>
    </p:spTree>
    <p:extLst>
      <p:ext uri="{BB962C8B-B14F-4D97-AF65-F5344CB8AC3E}">
        <p14:creationId xmlns:p14="http://schemas.microsoft.com/office/powerpoint/2010/main" val="3100237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355DF1-6B0F-4022-95DA-1251655BBF5E}"/>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懸念とその対応 ①</a:t>
            </a:r>
            <a:endParaRPr lang="en-US" altLang="ja-JP" sz="2000" dirty="0"/>
          </a:p>
        </p:txBody>
      </p:sp>
      <p:grpSp>
        <p:nvGrpSpPr>
          <p:cNvPr id="8" name="グループ化 7">
            <a:extLst>
              <a:ext uri="{FF2B5EF4-FFF2-40B4-BE49-F238E27FC236}">
                <a16:creationId xmlns:a16="http://schemas.microsoft.com/office/drawing/2014/main" id="{01F3AAF1-6617-4854-A3B6-1021BD50088F}"/>
              </a:ext>
            </a:extLst>
          </p:cNvPr>
          <p:cNvGrpSpPr/>
          <p:nvPr/>
        </p:nvGrpSpPr>
        <p:grpSpPr>
          <a:xfrm>
            <a:off x="434510" y="1028496"/>
            <a:ext cx="8326034" cy="1037270"/>
            <a:chOff x="434510" y="1028496"/>
            <a:chExt cx="8326034" cy="1037270"/>
          </a:xfrm>
        </p:grpSpPr>
        <p:sp>
          <p:nvSpPr>
            <p:cNvPr id="6" name="正方形/長方形 5">
              <a:extLst>
                <a:ext uri="{FF2B5EF4-FFF2-40B4-BE49-F238E27FC236}">
                  <a16:creationId xmlns:a16="http://schemas.microsoft.com/office/drawing/2014/main" id="{C381B25D-E41C-49B9-9435-D751855C67DF}"/>
                </a:ext>
              </a:extLst>
            </p:cNvPr>
            <p:cNvSpPr/>
            <p:nvPr/>
          </p:nvSpPr>
          <p:spPr>
            <a:xfrm>
              <a:off x="577867" y="1419435"/>
              <a:ext cx="8182677" cy="646331"/>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dirty="0">
                  <a:solidFill>
                    <a:schemeClr val="tx1"/>
                  </a:solidFill>
                </a:rPr>
                <a:t>他の研究者による再利用が期待できるもので、</a:t>
              </a:r>
              <a:r>
                <a:rPr lang="ja-JP" altLang="ja-JP" dirty="0">
                  <a:solidFill>
                    <a:schemeClr val="tx1"/>
                  </a:solidFill>
                </a:rPr>
                <a:t>公開のために特別な手続き・検討等が不要</a:t>
              </a:r>
              <a:r>
                <a:rPr lang="ja-JP" altLang="en-US" dirty="0">
                  <a:solidFill>
                    <a:schemeClr val="tx1"/>
                  </a:solidFill>
                </a:rPr>
                <a:t>な、</a:t>
              </a:r>
              <a:r>
                <a:rPr lang="ja-JP" altLang="ja-JP" dirty="0">
                  <a:solidFill>
                    <a:schemeClr val="tx1"/>
                  </a:solidFill>
                </a:rPr>
                <a:t>容易に公開可能なものから公開す</a:t>
              </a:r>
              <a:r>
                <a:rPr lang="ja-JP" altLang="en-US" dirty="0">
                  <a:solidFill>
                    <a:schemeClr val="tx1"/>
                  </a:solidFill>
                </a:rPr>
                <a:t>ると</a:t>
              </a:r>
              <a:r>
                <a:rPr lang="ja-JP" altLang="ja-JP" dirty="0">
                  <a:solidFill>
                    <a:schemeClr val="tx1"/>
                  </a:solidFill>
                </a:rPr>
                <a:t>よい</a:t>
              </a:r>
              <a:endParaRPr lang="ja-JP" altLang="en-US" sz="1200" dirty="0">
                <a:solidFill>
                  <a:schemeClr val="tx1"/>
                </a:solidFill>
              </a:endParaRPr>
            </a:p>
          </p:txBody>
        </p:sp>
        <p:sp>
          <p:nvSpPr>
            <p:cNvPr id="9" name="四角形: 角を丸くする 8">
              <a:extLst>
                <a:ext uri="{FF2B5EF4-FFF2-40B4-BE49-F238E27FC236}">
                  <a16:creationId xmlns:a16="http://schemas.microsoft.com/office/drawing/2014/main" id="{40C093EF-820D-46B4-AF1D-206651C32005}"/>
                </a:ext>
              </a:extLst>
            </p:cNvPr>
            <p:cNvSpPr/>
            <p:nvPr/>
          </p:nvSpPr>
          <p:spPr>
            <a:xfrm>
              <a:off x="434510" y="1028496"/>
              <a:ext cx="4227687"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どのようなデータを公開すればよいのか</a:t>
              </a:r>
              <a:endParaRPr lang="ja-JP" altLang="en-US" b="1" dirty="0">
                <a:solidFill>
                  <a:schemeClr val="accent2">
                    <a:lumMod val="75000"/>
                  </a:schemeClr>
                </a:solidFill>
              </a:endParaRPr>
            </a:p>
          </p:txBody>
        </p:sp>
      </p:grpSp>
      <p:grpSp>
        <p:nvGrpSpPr>
          <p:cNvPr id="5" name="グループ化 4">
            <a:extLst>
              <a:ext uri="{FF2B5EF4-FFF2-40B4-BE49-F238E27FC236}">
                <a16:creationId xmlns:a16="http://schemas.microsoft.com/office/drawing/2014/main" id="{C8F48F52-7C07-4AF8-882E-A7075D736D9C}"/>
              </a:ext>
            </a:extLst>
          </p:cNvPr>
          <p:cNvGrpSpPr/>
          <p:nvPr/>
        </p:nvGrpSpPr>
        <p:grpSpPr>
          <a:xfrm>
            <a:off x="434510" y="2236504"/>
            <a:ext cx="8326034" cy="1591268"/>
            <a:chOff x="434510" y="2236504"/>
            <a:chExt cx="8326034" cy="1591268"/>
          </a:xfrm>
        </p:grpSpPr>
        <p:sp>
          <p:nvSpPr>
            <p:cNvPr id="12" name="正方形/長方形 11">
              <a:extLst>
                <a:ext uri="{FF2B5EF4-FFF2-40B4-BE49-F238E27FC236}">
                  <a16:creationId xmlns:a16="http://schemas.microsoft.com/office/drawing/2014/main" id="{8CA7ECE8-9212-4549-9BA1-1CD4F4DF9929}"/>
                </a:ext>
              </a:extLst>
            </p:cNvPr>
            <p:cNvSpPr/>
            <p:nvPr/>
          </p:nvSpPr>
          <p:spPr>
            <a:xfrm>
              <a:off x="577867" y="2627443"/>
              <a:ext cx="8182677" cy="1200329"/>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共同研究者の合意、企業等との共同研究契約、法的問題（個人情報、特許等の知財、安全保障等）、研究コミュニティの慣習（例えば、治験データの扱い、絶滅危惧種の生息地域、文学研究のインタビュー等）などの点で問題があるデータ </a:t>
              </a:r>
              <a:r>
                <a:rPr lang="en-US" altLang="ja-JP" sz="1200" dirty="0">
                  <a:solidFill>
                    <a:schemeClr val="tx1"/>
                  </a:solidFill>
                </a:rPr>
                <a:t>*</a:t>
              </a:r>
              <a:r>
                <a:rPr lang="ja-JP" altLang="ja-JP" sz="1200" dirty="0">
                  <a:solidFill>
                    <a:schemeClr val="tx1"/>
                  </a:solidFill>
                </a:rPr>
                <a:t>注</a:t>
              </a:r>
              <a:r>
                <a:rPr lang="en-US" altLang="ja-JP" sz="1200" dirty="0">
                  <a:solidFill>
                    <a:schemeClr val="tx1"/>
                  </a:solidFill>
                </a:rPr>
                <a:t>11)</a:t>
              </a:r>
              <a:endParaRPr lang="ja-JP" altLang="en-US" sz="1200" dirty="0">
                <a:solidFill>
                  <a:schemeClr val="tx1"/>
                </a:solidFill>
              </a:endParaRPr>
            </a:p>
          </p:txBody>
        </p:sp>
        <p:sp>
          <p:nvSpPr>
            <p:cNvPr id="13" name="四角形: 角を丸くする 12">
              <a:extLst>
                <a:ext uri="{FF2B5EF4-FFF2-40B4-BE49-F238E27FC236}">
                  <a16:creationId xmlns:a16="http://schemas.microsoft.com/office/drawing/2014/main" id="{4075F69B-053E-4CC8-9F45-A085CE32F827}"/>
                </a:ext>
              </a:extLst>
            </p:cNvPr>
            <p:cNvSpPr/>
            <p:nvPr/>
          </p:nvSpPr>
          <p:spPr>
            <a:xfrm>
              <a:off x="434510" y="2236504"/>
              <a:ext cx="4920184"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公開ができない／困難なデータはどんなものか</a:t>
              </a:r>
              <a:endParaRPr lang="ja-JP" altLang="en-US" b="1" dirty="0">
                <a:solidFill>
                  <a:schemeClr val="accent2">
                    <a:lumMod val="75000"/>
                  </a:schemeClr>
                </a:solidFill>
              </a:endParaRPr>
            </a:p>
          </p:txBody>
        </p:sp>
      </p:grpSp>
      <p:grpSp>
        <p:nvGrpSpPr>
          <p:cNvPr id="4" name="グループ化 3">
            <a:extLst>
              <a:ext uri="{FF2B5EF4-FFF2-40B4-BE49-F238E27FC236}">
                <a16:creationId xmlns:a16="http://schemas.microsoft.com/office/drawing/2014/main" id="{11724EB3-1C1A-417B-900F-3B2CC639BA87}"/>
              </a:ext>
            </a:extLst>
          </p:cNvPr>
          <p:cNvGrpSpPr/>
          <p:nvPr/>
        </p:nvGrpSpPr>
        <p:grpSpPr>
          <a:xfrm>
            <a:off x="434510" y="3935487"/>
            <a:ext cx="8326034" cy="1868267"/>
            <a:chOff x="434510" y="3935487"/>
            <a:chExt cx="8326034" cy="1868267"/>
          </a:xfrm>
        </p:grpSpPr>
        <p:sp>
          <p:nvSpPr>
            <p:cNvPr id="15" name="正方形/長方形 14">
              <a:extLst>
                <a:ext uri="{FF2B5EF4-FFF2-40B4-BE49-F238E27FC236}">
                  <a16:creationId xmlns:a16="http://schemas.microsoft.com/office/drawing/2014/main" id="{387FA2F8-CD60-4B9D-B1D7-4E72CA7881C3}"/>
                </a:ext>
              </a:extLst>
            </p:cNvPr>
            <p:cNvSpPr/>
            <p:nvPr/>
          </p:nvSpPr>
          <p:spPr>
            <a:xfrm>
              <a:off x="577867" y="4326426"/>
              <a:ext cx="8182677" cy="1477328"/>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機関リポジトリ</a:t>
              </a:r>
              <a:r>
                <a:rPr lang="ja-JP" altLang="en-US" dirty="0">
                  <a:solidFill>
                    <a:schemeClr val="tx1"/>
                  </a:solidFill>
                </a:rPr>
                <a:t>や</a:t>
              </a:r>
              <a:r>
                <a:rPr lang="ja-JP" altLang="ja-JP" sz="1200" dirty="0">
                  <a:solidFill>
                    <a:schemeClr val="tx1"/>
                  </a:solidFill>
                </a:rPr>
                <a:t>【※各機関で実態に合わせて記述】 </a:t>
              </a:r>
              <a:r>
                <a:rPr lang="ja-JP" altLang="en-US" dirty="0">
                  <a:solidFill>
                    <a:schemeClr val="tx1"/>
                  </a:solidFill>
                </a:rPr>
                <a:t>、</a:t>
              </a:r>
              <a:r>
                <a:rPr lang="ja-JP" altLang="ja-JP" dirty="0">
                  <a:solidFill>
                    <a:schemeClr val="tx1"/>
                  </a:solidFill>
                </a:rPr>
                <a:t>ジャーナルや研究助成機関が推奨するリポジトリ。また、データリポジトリの検索サイト</a:t>
              </a:r>
              <a:r>
                <a:rPr lang="en-US" altLang="ja-JP" dirty="0">
                  <a:solidFill>
                    <a:schemeClr val="tx1"/>
                  </a:solidFill>
                </a:rPr>
                <a:t>re3data.org</a:t>
              </a:r>
              <a:r>
                <a:rPr lang="ja-JP" altLang="ja-JP" dirty="0">
                  <a:solidFill>
                    <a:schemeClr val="tx1"/>
                  </a:solidFill>
                </a:rPr>
                <a:t>（</a:t>
              </a:r>
              <a:r>
                <a:rPr lang="en-US" altLang="ja-JP" u="sng" dirty="0">
                  <a:solidFill>
                    <a:schemeClr val="tx1"/>
                  </a:solidFill>
                  <a:hlinkClick r:id="rId3">
                    <a:extLst>
                      <a:ext uri="{A12FA001-AC4F-418D-AE19-62706E023703}">
                        <ahyp:hlinkClr xmlns:ahyp="http://schemas.microsoft.com/office/drawing/2018/hyperlinkcolor" val="tx"/>
                      </a:ext>
                    </a:extLst>
                  </a:hlinkClick>
                </a:rPr>
                <a:t>https://re3data.org</a:t>
              </a:r>
              <a:r>
                <a:rPr lang="en-US" altLang="ja-JP" dirty="0">
                  <a:solidFill>
                    <a:schemeClr val="tx1"/>
                  </a:solidFill>
                </a:rPr>
                <a:t>/</a:t>
              </a:r>
              <a:r>
                <a:rPr lang="ja-JP" altLang="ja-JP" dirty="0">
                  <a:solidFill>
                    <a:schemeClr val="tx1"/>
                  </a:solidFill>
                </a:rPr>
                <a:t>）で適切なリポジトリを探すこともできる</a:t>
              </a:r>
              <a:r>
                <a:rPr lang="ja-JP" altLang="en-US" dirty="0">
                  <a:solidFill>
                    <a:schemeClr val="tx1"/>
                  </a:solidFill>
                </a:rPr>
                <a:t>。</a:t>
              </a:r>
              <a:r>
                <a:rPr lang="ja-JP" altLang="ja-JP" dirty="0">
                  <a:solidFill>
                    <a:schemeClr val="tx1"/>
                  </a:solidFill>
                </a:rPr>
                <a:t>適当なリポジトリが見つからない場合は、</a:t>
              </a:r>
              <a:r>
                <a:rPr lang="en-US" altLang="ja-JP" dirty="0" err="1">
                  <a:solidFill>
                    <a:schemeClr val="tx1"/>
                  </a:solidFill>
                </a:rPr>
                <a:t>figshare</a:t>
              </a:r>
              <a:r>
                <a:rPr lang="ja-JP" altLang="ja-JP" dirty="0">
                  <a:solidFill>
                    <a:schemeClr val="tx1"/>
                  </a:solidFill>
                </a:rPr>
                <a:t>、</a:t>
              </a:r>
              <a:r>
                <a:rPr lang="en-US" altLang="ja-JP" dirty="0" err="1">
                  <a:solidFill>
                    <a:schemeClr val="tx1"/>
                  </a:solidFill>
                </a:rPr>
                <a:t>Zenodo</a:t>
              </a:r>
              <a:r>
                <a:rPr lang="ja-JP" altLang="ja-JP" dirty="0">
                  <a:solidFill>
                    <a:schemeClr val="tx1"/>
                  </a:solidFill>
                </a:rPr>
                <a:t>等の汎用リポジトリが利用できる</a:t>
              </a:r>
              <a:endParaRPr lang="ja-JP" altLang="en-US" dirty="0">
                <a:solidFill>
                  <a:schemeClr val="tx1"/>
                </a:solidFill>
              </a:endParaRPr>
            </a:p>
          </p:txBody>
        </p:sp>
        <p:sp>
          <p:nvSpPr>
            <p:cNvPr id="16" name="四角形: 角を丸くする 15">
              <a:extLst>
                <a:ext uri="{FF2B5EF4-FFF2-40B4-BE49-F238E27FC236}">
                  <a16:creationId xmlns:a16="http://schemas.microsoft.com/office/drawing/2014/main" id="{1D3D16DF-7976-4C1F-ABB4-BAE47F6C3A3A}"/>
                </a:ext>
              </a:extLst>
            </p:cNvPr>
            <p:cNvSpPr/>
            <p:nvPr/>
          </p:nvSpPr>
          <p:spPr>
            <a:xfrm>
              <a:off x="434510" y="3935487"/>
              <a:ext cx="2842692"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どこで公開すればよいのか</a:t>
              </a:r>
              <a:endParaRPr lang="ja-JP" altLang="en-US" b="1" dirty="0">
                <a:solidFill>
                  <a:schemeClr val="accent2">
                    <a:lumMod val="75000"/>
                  </a:schemeClr>
                </a:solidFill>
              </a:endParaRPr>
            </a:p>
          </p:txBody>
        </p:sp>
      </p:grpSp>
      <p:sp>
        <p:nvSpPr>
          <p:cNvPr id="7" name="スライド番号プレースホルダー 6">
            <a:extLst>
              <a:ext uri="{FF2B5EF4-FFF2-40B4-BE49-F238E27FC236}">
                <a16:creationId xmlns:a16="http://schemas.microsoft.com/office/drawing/2014/main" id="{EDE81D1A-7AF5-44F2-BA84-79A38E283FD0}"/>
              </a:ext>
            </a:extLst>
          </p:cNvPr>
          <p:cNvSpPr>
            <a:spLocks noGrp="1"/>
          </p:cNvSpPr>
          <p:nvPr>
            <p:ph type="sldNum" sz="quarter" idx="12"/>
          </p:nvPr>
        </p:nvSpPr>
        <p:spPr/>
        <p:txBody>
          <a:bodyPr/>
          <a:lstStyle/>
          <a:p>
            <a:fld id="{05C04FA5-7561-4A8F-8987-7136F249392A}" type="slidenum">
              <a:rPr kumimoji="1" lang="ja-JP" altLang="en-US" smtClean="0"/>
              <a:t>5</a:t>
            </a:fld>
            <a:endParaRPr kumimoji="1" lang="ja-JP" altLang="en-US"/>
          </a:p>
        </p:txBody>
      </p:sp>
    </p:spTree>
    <p:extLst>
      <p:ext uri="{BB962C8B-B14F-4D97-AF65-F5344CB8AC3E}">
        <p14:creationId xmlns:p14="http://schemas.microsoft.com/office/powerpoint/2010/main" val="43392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355DF1-6B0F-4022-95DA-1251655BBF5E}"/>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懸念とその対応 ②</a:t>
            </a:r>
            <a:endParaRPr lang="en-US" altLang="ja-JP" sz="2000" dirty="0"/>
          </a:p>
        </p:txBody>
      </p:sp>
      <p:grpSp>
        <p:nvGrpSpPr>
          <p:cNvPr id="7" name="グループ化 6">
            <a:extLst>
              <a:ext uri="{FF2B5EF4-FFF2-40B4-BE49-F238E27FC236}">
                <a16:creationId xmlns:a16="http://schemas.microsoft.com/office/drawing/2014/main" id="{3CC378B7-7299-4225-8CE2-B23E9CA07BC1}"/>
              </a:ext>
            </a:extLst>
          </p:cNvPr>
          <p:cNvGrpSpPr/>
          <p:nvPr/>
        </p:nvGrpSpPr>
        <p:grpSpPr>
          <a:xfrm>
            <a:off x="435600" y="1029600"/>
            <a:ext cx="8326034" cy="1055945"/>
            <a:chOff x="435600" y="1029600"/>
            <a:chExt cx="8326034" cy="1055945"/>
          </a:xfrm>
        </p:grpSpPr>
        <p:sp>
          <p:nvSpPr>
            <p:cNvPr id="12" name="正方形/長方形 11">
              <a:extLst>
                <a:ext uri="{FF2B5EF4-FFF2-40B4-BE49-F238E27FC236}">
                  <a16:creationId xmlns:a16="http://schemas.microsoft.com/office/drawing/2014/main" id="{9236EAC8-0054-4A58-8360-919DC50C38C8}"/>
                </a:ext>
              </a:extLst>
            </p:cNvPr>
            <p:cNvSpPr/>
            <p:nvPr/>
          </p:nvSpPr>
          <p:spPr>
            <a:xfrm>
              <a:off x="578957" y="1420539"/>
              <a:ext cx="8182677" cy="66500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リポジトリ毎に異なるため、各リポジトリの管理者に問い合わせるか、</a:t>
              </a:r>
              <a:r>
                <a:rPr lang="en-US" altLang="ja-JP" dirty="0">
                  <a:solidFill>
                    <a:schemeClr val="tx1"/>
                  </a:solidFill>
                </a:rPr>
                <a:t>FAQ</a:t>
              </a:r>
              <a:r>
                <a:rPr lang="ja-JP" altLang="ja-JP" dirty="0">
                  <a:solidFill>
                    <a:schemeClr val="tx1"/>
                  </a:solidFill>
                </a:rPr>
                <a:t>等で上限に関する記述を確認するとよい</a:t>
              </a:r>
              <a:endParaRPr lang="ja-JP" altLang="en-US" sz="1200" dirty="0">
                <a:solidFill>
                  <a:schemeClr val="tx1"/>
                </a:solidFill>
              </a:endParaRPr>
            </a:p>
          </p:txBody>
        </p:sp>
        <p:sp>
          <p:nvSpPr>
            <p:cNvPr id="13" name="四角形: 角を丸くする 12">
              <a:extLst>
                <a:ext uri="{FF2B5EF4-FFF2-40B4-BE49-F238E27FC236}">
                  <a16:creationId xmlns:a16="http://schemas.microsoft.com/office/drawing/2014/main" id="{24811D6D-DEA1-40C9-99F1-6EB70C36ACF2}"/>
                </a:ext>
              </a:extLst>
            </p:cNvPr>
            <p:cNvSpPr/>
            <p:nvPr/>
          </p:nvSpPr>
          <p:spPr>
            <a:xfrm>
              <a:off x="435600" y="1029600"/>
              <a:ext cx="5381849"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どのくらいのサイズの研究データに対応できるのか</a:t>
              </a:r>
              <a:endParaRPr lang="ja-JP" altLang="en-US" b="1" dirty="0">
                <a:solidFill>
                  <a:schemeClr val="accent2">
                    <a:lumMod val="75000"/>
                  </a:schemeClr>
                </a:solidFill>
              </a:endParaRPr>
            </a:p>
          </p:txBody>
        </p:sp>
      </p:grpSp>
      <p:grpSp>
        <p:nvGrpSpPr>
          <p:cNvPr id="6" name="グループ化 5">
            <a:extLst>
              <a:ext uri="{FF2B5EF4-FFF2-40B4-BE49-F238E27FC236}">
                <a16:creationId xmlns:a16="http://schemas.microsoft.com/office/drawing/2014/main" id="{1077AA5C-3E97-44EB-9EA9-724D61D19BE4}"/>
              </a:ext>
            </a:extLst>
          </p:cNvPr>
          <p:cNvGrpSpPr/>
          <p:nvPr/>
        </p:nvGrpSpPr>
        <p:grpSpPr>
          <a:xfrm>
            <a:off x="435600" y="2191129"/>
            <a:ext cx="8326034" cy="944937"/>
            <a:chOff x="435600" y="2191129"/>
            <a:chExt cx="8326034" cy="944937"/>
          </a:xfrm>
        </p:grpSpPr>
        <p:sp>
          <p:nvSpPr>
            <p:cNvPr id="15" name="正方形/長方形 14">
              <a:extLst>
                <a:ext uri="{FF2B5EF4-FFF2-40B4-BE49-F238E27FC236}">
                  <a16:creationId xmlns:a16="http://schemas.microsoft.com/office/drawing/2014/main" id="{5A83E731-BC0F-4AF0-A8AF-E579E1968128}"/>
                </a:ext>
              </a:extLst>
            </p:cNvPr>
            <p:cNvSpPr/>
            <p:nvPr/>
          </p:nvSpPr>
          <p:spPr>
            <a:xfrm>
              <a:off x="578957" y="2582068"/>
              <a:ext cx="8182677" cy="553998"/>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機関リポジトリで公開する場合は、担当部署（図書館等）がサポートする</a:t>
              </a:r>
              <a:r>
                <a:rPr lang="en-US" altLang="ja-JP" dirty="0">
                  <a:solidFill>
                    <a:schemeClr val="tx1"/>
                  </a:solidFill>
                </a:rPr>
                <a:t> </a:t>
              </a:r>
              <a:br>
                <a:rPr lang="en-US" altLang="ja-JP" dirty="0">
                  <a:solidFill>
                    <a:schemeClr val="tx1"/>
                  </a:solidFill>
                </a:rPr>
              </a:br>
              <a:r>
                <a:rPr lang="ja-JP" altLang="ja-JP" sz="1200" dirty="0">
                  <a:solidFill>
                    <a:schemeClr val="tx1"/>
                  </a:solidFill>
                </a:rPr>
                <a:t>【※各機関で実態に合わせて記述】</a:t>
              </a:r>
              <a:endParaRPr lang="ja-JP" altLang="en-US" sz="1200" dirty="0">
                <a:solidFill>
                  <a:schemeClr val="tx1"/>
                </a:solidFill>
              </a:endParaRPr>
            </a:p>
          </p:txBody>
        </p:sp>
        <p:sp>
          <p:nvSpPr>
            <p:cNvPr id="16" name="四角形: 角を丸くする 15">
              <a:extLst>
                <a:ext uri="{FF2B5EF4-FFF2-40B4-BE49-F238E27FC236}">
                  <a16:creationId xmlns:a16="http://schemas.microsoft.com/office/drawing/2014/main" id="{7CAD97B9-FEAB-4E0A-99E9-654EED7EA958}"/>
                </a:ext>
              </a:extLst>
            </p:cNvPr>
            <p:cNvSpPr/>
            <p:nvPr/>
          </p:nvSpPr>
          <p:spPr>
            <a:xfrm>
              <a:off x="435600" y="2191129"/>
              <a:ext cx="2381027"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公開には手間がかかる</a:t>
              </a:r>
              <a:endParaRPr lang="ja-JP" altLang="en-US" b="1" dirty="0">
                <a:solidFill>
                  <a:schemeClr val="accent2">
                    <a:lumMod val="75000"/>
                  </a:schemeClr>
                </a:solidFill>
              </a:endParaRPr>
            </a:p>
          </p:txBody>
        </p:sp>
      </p:grpSp>
      <p:grpSp>
        <p:nvGrpSpPr>
          <p:cNvPr id="5" name="グループ化 4">
            <a:extLst>
              <a:ext uri="{FF2B5EF4-FFF2-40B4-BE49-F238E27FC236}">
                <a16:creationId xmlns:a16="http://schemas.microsoft.com/office/drawing/2014/main" id="{19D92C8B-7CAC-4417-9FD4-D5681211690E}"/>
              </a:ext>
            </a:extLst>
          </p:cNvPr>
          <p:cNvGrpSpPr/>
          <p:nvPr/>
        </p:nvGrpSpPr>
        <p:grpSpPr>
          <a:xfrm>
            <a:off x="435600" y="3306142"/>
            <a:ext cx="8326034" cy="1314269"/>
            <a:chOff x="435600" y="3306142"/>
            <a:chExt cx="8326034" cy="1314269"/>
          </a:xfrm>
        </p:grpSpPr>
        <p:sp>
          <p:nvSpPr>
            <p:cNvPr id="18" name="正方形/長方形 17">
              <a:extLst>
                <a:ext uri="{FF2B5EF4-FFF2-40B4-BE49-F238E27FC236}">
                  <a16:creationId xmlns:a16="http://schemas.microsoft.com/office/drawing/2014/main" id="{65131A01-4D0F-4C6F-B933-383427645413}"/>
                </a:ext>
              </a:extLst>
            </p:cNvPr>
            <p:cNvSpPr/>
            <p:nvPr/>
          </p:nvSpPr>
          <p:spPr>
            <a:xfrm>
              <a:off x="578957" y="3697081"/>
              <a:ext cx="8182677" cy="923330"/>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利用しやすくするため、データの内容を説明するメタデータ等を付与する必要がある。機関リポジトリで公開する場合は、担当部署（図書館等）がメタデータの作成等をサポートする </a:t>
              </a:r>
              <a:r>
                <a:rPr lang="ja-JP" altLang="ja-JP" sz="1200" dirty="0">
                  <a:solidFill>
                    <a:schemeClr val="tx1"/>
                  </a:solidFill>
                </a:rPr>
                <a:t>【※各機関で実態に合わせて記述】</a:t>
              </a:r>
              <a:endParaRPr lang="ja-JP" altLang="en-US" sz="1200" dirty="0">
                <a:solidFill>
                  <a:schemeClr val="tx1"/>
                </a:solidFill>
              </a:endParaRPr>
            </a:p>
          </p:txBody>
        </p:sp>
        <p:sp>
          <p:nvSpPr>
            <p:cNvPr id="19" name="四角形: 角を丸くする 18">
              <a:extLst>
                <a:ext uri="{FF2B5EF4-FFF2-40B4-BE49-F238E27FC236}">
                  <a16:creationId xmlns:a16="http://schemas.microsoft.com/office/drawing/2014/main" id="{89454603-D0A0-4B9E-8D10-97DED4A35C45}"/>
                </a:ext>
              </a:extLst>
            </p:cNvPr>
            <p:cNvSpPr/>
            <p:nvPr/>
          </p:nvSpPr>
          <p:spPr>
            <a:xfrm>
              <a:off x="435600" y="3306142"/>
              <a:ext cx="6305179"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公開したデータを他の研究者が利用するのは難しいのでは？</a:t>
              </a:r>
              <a:endParaRPr lang="ja-JP" altLang="en-US" b="1" dirty="0">
                <a:solidFill>
                  <a:schemeClr val="accent2">
                    <a:lumMod val="75000"/>
                  </a:schemeClr>
                </a:solidFill>
              </a:endParaRPr>
            </a:p>
          </p:txBody>
        </p:sp>
      </p:grpSp>
      <p:grpSp>
        <p:nvGrpSpPr>
          <p:cNvPr id="4" name="グループ化 3">
            <a:extLst>
              <a:ext uri="{FF2B5EF4-FFF2-40B4-BE49-F238E27FC236}">
                <a16:creationId xmlns:a16="http://schemas.microsoft.com/office/drawing/2014/main" id="{576E88B4-A648-4959-9131-5D600B0695E0}"/>
              </a:ext>
            </a:extLst>
          </p:cNvPr>
          <p:cNvGrpSpPr/>
          <p:nvPr/>
        </p:nvGrpSpPr>
        <p:grpSpPr>
          <a:xfrm>
            <a:off x="435600" y="4794234"/>
            <a:ext cx="8326034" cy="1221936"/>
            <a:chOff x="435600" y="4794234"/>
            <a:chExt cx="8326034" cy="1221936"/>
          </a:xfrm>
        </p:grpSpPr>
        <p:sp>
          <p:nvSpPr>
            <p:cNvPr id="21" name="正方形/長方形 20">
              <a:extLst>
                <a:ext uri="{FF2B5EF4-FFF2-40B4-BE49-F238E27FC236}">
                  <a16:creationId xmlns:a16="http://schemas.microsoft.com/office/drawing/2014/main" id="{41F14350-5833-4558-94B0-55DB3D9A1D15}"/>
                </a:ext>
              </a:extLst>
            </p:cNvPr>
            <p:cNvSpPr/>
            <p:nvPr/>
          </p:nvSpPr>
          <p:spPr>
            <a:xfrm>
              <a:off x="578957" y="5185173"/>
              <a:ext cx="8182677" cy="83099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ja-JP" dirty="0">
                  <a:solidFill>
                    <a:schemeClr val="tx1"/>
                  </a:solidFill>
                </a:rPr>
                <a:t>各リポジトリでは、</a:t>
              </a:r>
              <a:r>
                <a:rPr lang="en-US" altLang="ja-JP" dirty="0">
                  <a:solidFill>
                    <a:schemeClr val="tx1"/>
                  </a:solidFill>
                </a:rPr>
                <a:t>DOI</a:t>
              </a:r>
              <a:r>
                <a:rPr lang="ja-JP" altLang="ja-JP" dirty="0">
                  <a:solidFill>
                    <a:schemeClr val="tx1"/>
                  </a:solidFill>
                </a:rPr>
                <a:t>等の永続的な</a:t>
              </a:r>
              <a:r>
                <a:rPr lang="en-US" altLang="ja-JP" dirty="0">
                  <a:solidFill>
                    <a:schemeClr val="tx1"/>
                  </a:solidFill>
                </a:rPr>
                <a:t>URL</a:t>
              </a:r>
              <a:r>
                <a:rPr lang="ja-JP" altLang="ja-JP" dirty="0">
                  <a:solidFill>
                    <a:schemeClr val="tx1"/>
                  </a:solidFill>
                </a:rPr>
                <a:t>が付与されるため、引用しやすくなっている </a:t>
              </a:r>
              <a:r>
                <a:rPr lang="en-US" altLang="ja-JP" sz="1200" dirty="0">
                  <a:solidFill>
                    <a:schemeClr val="tx1"/>
                  </a:solidFill>
                </a:rPr>
                <a:t>*</a:t>
              </a:r>
              <a:r>
                <a:rPr lang="ja-JP" altLang="ja-JP" sz="1200" dirty="0">
                  <a:solidFill>
                    <a:schemeClr val="tx1"/>
                  </a:solidFill>
                </a:rPr>
                <a:t>注</a:t>
              </a:r>
              <a:r>
                <a:rPr lang="en-US" altLang="ja-JP" sz="1200" dirty="0">
                  <a:solidFill>
                    <a:schemeClr val="tx1"/>
                  </a:solidFill>
                </a:rPr>
                <a:t>12) </a:t>
              </a:r>
              <a:r>
                <a:rPr lang="ja-JP" altLang="ja-JP" dirty="0">
                  <a:solidFill>
                    <a:schemeClr val="tx1"/>
                  </a:solidFill>
                </a:rPr>
                <a:t>。また、研究データの引用ルールなどの検討が進んでいる </a:t>
              </a:r>
              <a:r>
                <a:rPr lang="en-US" altLang="ja-JP" sz="1200" dirty="0">
                  <a:solidFill>
                    <a:schemeClr val="tx1"/>
                  </a:solidFill>
                </a:rPr>
                <a:t>*</a:t>
              </a:r>
              <a:r>
                <a:rPr lang="ja-JP" altLang="ja-JP" sz="1200" dirty="0">
                  <a:solidFill>
                    <a:schemeClr val="tx1"/>
                  </a:solidFill>
                </a:rPr>
                <a:t>注</a:t>
              </a:r>
              <a:r>
                <a:rPr lang="en-US" altLang="ja-JP" sz="1200" dirty="0">
                  <a:solidFill>
                    <a:schemeClr val="tx1"/>
                  </a:solidFill>
                </a:rPr>
                <a:t>13)</a:t>
              </a:r>
              <a:endParaRPr lang="ja-JP" altLang="en-US" sz="1200" dirty="0">
                <a:solidFill>
                  <a:schemeClr val="tx1"/>
                </a:solidFill>
              </a:endParaRPr>
            </a:p>
          </p:txBody>
        </p:sp>
        <p:sp>
          <p:nvSpPr>
            <p:cNvPr id="22" name="四角形: 角を丸くする 21">
              <a:extLst>
                <a:ext uri="{FF2B5EF4-FFF2-40B4-BE49-F238E27FC236}">
                  <a16:creationId xmlns:a16="http://schemas.microsoft.com/office/drawing/2014/main" id="{0CD02066-A771-43C6-9D62-ED3944622D01}"/>
                </a:ext>
              </a:extLst>
            </p:cNvPr>
            <p:cNvSpPr/>
            <p:nvPr/>
          </p:nvSpPr>
          <p:spPr>
            <a:xfrm>
              <a:off x="435600" y="4794234"/>
              <a:ext cx="3996854" cy="366612"/>
            </a:xfrm>
            <a:prstGeom prst="roundRect">
              <a:avLst>
                <a:gd name="adj" fmla="val 8406"/>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72000" bIns="36000" numCol="1" spcCol="0" rtlCol="0" fromWordArt="0" anchor="ctr" anchorCtr="0" forceAA="0" compatLnSpc="1">
              <a:prstTxWarp prst="textNoShape">
                <a:avLst/>
              </a:prstTxWarp>
              <a:spAutoFit/>
            </a:bodyPr>
            <a:lstStyle/>
            <a:p>
              <a:r>
                <a:rPr lang="ja-JP" altLang="ja-JP" b="1" dirty="0">
                  <a:solidFill>
                    <a:schemeClr val="accent2">
                      <a:lumMod val="75000"/>
                    </a:schemeClr>
                  </a:solidFill>
                </a:rPr>
                <a:t>研究データをどのように引用するのか</a:t>
              </a:r>
              <a:endParaRPr lang="ja-JP" altLang="en-US" b="1" dirty="0">
                <a:solidFill>
                  <a:schemeClr val="accent2">
                    <a:lumMod val="75000"/>
                  </a:schemeClr>
                </a:solidFill>
              </a:endParaRPr>
            </a:p>
          </p:txBody>
        </p:sp>
      </p:grpSp>
      <p:sp>
        <p:nvSpPr>
          <p:cNvPr id="3" name="スライド番号プレースホルダー 2">
            <a:extLst>
              <a:ext uri="{FF2B5EF4-FFF2-40B4-BE49-F238E27FC236}">
                <a16:creationId xmlns:a16="http://schemas.microsoft.com/office/drawing/2014/main" id="{CF04C4E6-5331-4AEF-8CDF-741B2112B5E7}"/>
              </a:ext>
            </a:extLst>
          </p:cNvPr>
          <p:cNvSpPr>
            <a:spLocks noGrp="1"/>
          </p:cNvSpPr>
          <p:nvPr>
            <p:ph type="sldNum" sz="quarter" idx="12"/>
          </p:nvPr>
        </p:nvSpPr>
        <p:spPr/>
        <p:txBody>
          <a:bodyPr/>
          <a:lstStyle/>
          <a:p>
            <a:fld id="{05C04FA5-7561-4A8F-8987-7136F249392A}" type="slidenum">
              <a:rPr kumimoji="1" lang="ja-JP" altLang="en-US" smtClean="0"/>
              <a:t>6</a:t>
            </a:fld>
            <a:endParaRPr kumimoji="1" lang="ja-JP" altLang="en-US"/>
          </a:p>
        </p:txBody>
      </p:sp>
    </p:spTree>
    <p:extLst>
      <p:ext uri="{BB962C8B-B14F-4D97-AF65-F5344CB8AC3E}">
        <p14:creationId xmlns:p14="http://schemas.microsoft.com/office/powerpoint/2010/main" val="61862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A5E67E8-D17E-4918-9660-790FC9357506}"/>
              </a:ext>
            </a:extLst>
          </p:cNvPr>
          <p:cNvSpPr/>
          <p:nvPr/>
        </p:nvSpPr>
        <p:spPr>
          <a:xfrm>
            <a:off x="460535" y="829945"/>
            <a:ext cx="8294915" cy="5845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457200"/>
            <a:r>
              <a:rPr lang="en-US" altLang="ja-JP" sz="1600" dirty="0">
                <a:solidFill>
                  <a:schemeClr val="tx1"/>
                </a:solidFill>
              </a:rPr>
              <a:t>1) </a:t>
            </a:r>
            <a:r>
              <a:rPr lang="ja-JP" altLang="en-US" sz="1600" dirty="0">
                <a:solidFill>
                  <a:schemeClr val="tx1"/>
                </a:solidFill>
              </a:rPr>
              <a:t>「リポジトリには、大学・研究機関の成果を保存・管理・公開することを主眼とする</a:t>
            </a:r>
            <a:r>
              <a:rPr lang="en-US" altLang="ja-JP" sz="1600" dirty="0">
                <a:solidFill>
                  <a:schemeClr val="tx1"/>
                </a:solidFill>
              </a:rPr>
              <a:t>『</a:t>
            </a:r>
            <a:r>
              <a:rPr lang="ja-JP" altLang="en-US" sz="1600" dirty="0">
                <a:solidFill>
                  <a:schemeClr val="tx1"/>
                </a:solidFill>
              </a:rPr>
              <a:t>機関リポジトリ</a:t>
            </a:r>
            <a:r>
              <a:rPr lang="en-US" altLang="ja-JP" sz="1600" dirty="0">
                <a:solidFill>
                  <a:schemeClr val="tx1"/>
                </a:solidFill>
              </a:rPr>
              <a:t>』</a:t>
            </a:r>
            <a:r>
              <a:rPr lang="ja-JP" altLang="en-US" sz="1600" dirty="0">
                <a:solidFill>
                  <a:schemeClr val="tx1"/>
                </a:solidFill>
              </a:rPr>
              <a:t>、分野における研究資源を保存して活動促進に資する</a:t>
            </a:r>
            <a:r>
              <a:rPr lang="en-US" altLang="ja-JP" sz="1600" dirty="0">
                <a:solidFill>
                  <a:schemeClr val="tx1"/>
                </a:solidFill>
              </a:rPr>
              <a:t>『</a:t>
            </a:r>
            <a:r>
              <a:rPr lang="ja-JP" altLang="en-US" sz="1600" dirty="0">
                <a:solidFill>
                  <a:schemeClr val="tx1"/>
                </a:solidFill>
              </a:rPr>
              <a:t>分野リポジトリ</a:t>
            </a:r>
            <a:r>
              <a:rPr lang="en-US" altLang="ja-JP" sz="1600" dirty="0">
                <a:solidFill>
                  <a:schemeClr val="tx1"/>
                </a:solidFill>
              </a:rPr>
              <a:t>』</a:t>
            </a:r>
            <a:r>
              <a:rPr lang="ja-JP" altLang="en-US" sz="1600" dirty="0">
                <a:solidFill>
                  <a:schemeClr val="tx1"/>
                </a:solidFill>
              </a:rPr>
              <a:t>、分野や機関を限定しない</a:t>
            </a:r>
            <a:r>
              <a:rPr lang="en-US" altLang="ja-JP" sz="1600" dirty="0">
                <a:solidFill>
                  <a:schemeClr val="tx1"/>
                </a:solidFill>
              </a:rPr>
              <a:t>『</a:t>
            </a:r>
            <a:r>
              <a:rPr lang="ja-JP" altLang="en-US" sz="1600" dirty="0">
                <a:solidFill>
                  <a:schemeClr val="tx1"/>
                </a:solidFill>
              </a:rPr>
              <a:t>汎用リポジトリ</a:t>
            </a:r>
            <a:r>
              <a:rPr lang="en-US" altLang="ja-JP" sz="1600" dirty="0">
                <a:solidFill>
                  <a:schemeClr val="tx1"/>
                </a:solidFill>
              </a:rPr>
              <a:t>』</a:t>
            </a:r>
            <a:r>
              <a:rPr lang="ja-JP" altLang="en-US" sz="1600" dirty="0">
                <a:solidFill>
                  <a:schemeClr val="tx1"/>
                </a:solidFill>
              </a:rPr>
              <a:t>などの分類がある」（</a:t>
            </a:r>
            <a:r>
              <a:rPr lang="en-US" altLang="ja-JP" sz="1600" dirty="0">
                <a:solidFill>
                  <a:schemeClr val="tx1"/>
                </a:solidFill>
              </a:rPr>
              <a:t>p.2, </a:t>
            </a:r>
            <a:r>
              <a:rPr lang="ja-JP" altLang="en-US" sz="1600" dirty="0">
                <a:solidFill>
                  <a:schemeClr val="tx1"/>
                </a:solidFill>
              </a:rPr>
              <a:t>脚注</a:t>
            </a:r>
            <a:r>
              <a:rPr lang="en-US" altLang="ja-JP" sz="1600" dirty="0">
                <a:solidFill>
                  <a:schemeClr val="tx1"/>
                </a:solidFill>
              </a:rPr>
              <a:t>1</a:t>
            </a:r>
            <a:r>
              <a:rPr lang="ja-JP" altLang="en-US" sz="1600" dirty="0">
                <a:solidFill>
                  <a:schemeClr val="tx1"/>
                </a:solidFill>
              </a:rPr>
              <a:t>）</a:t>
            </a:r>
            <a:br>
              <a:rPr lang="en-US" altLang="ja-JP" sz="1600" dirty="0">
                <a:solidFill>
                  <a:schemeClr val="tx1"/>
                </a:solidFill>
              </a:rPr>
            </a:br>
            <a:r>
              <a:rPr lang="en-US" altLang="ja-JP" sz="1600" dirty="0">
                <a:solidFill>
                  <a:schemeClr val="tx1"/>
                </a:solidFill>
              </a:rPr>
              <a:t>【</a:t>
            </a:r>
            <a:r>
              <a:rPr lang="ja-JP" altLang="en-US" sz="1600" dirty="0">
                <a:solidFill>
                  <a:schemeClr val="tx1"/>
                </a:solidFill>
              </a:rPr>
              <a:t>文献</a:t>
            </a:r>
            <a:r>
              <a:rPr lang="en-US" altLang="ja-JP" sz="1600" dirty="0">
                <a:solidFill>
                  <a:schemeClr val="tx1"/>
                </a:solidFill>
              </a:rPr>
              <a:t>】</a:t>
            </a:r>
            <a:r>
              <a:rPr lang="ja-JP" altLang="en-US" sz="1600" dirty="0">
                <a:solidFill>
                  <a:schemeClr val="tx1"/>
                </a:solidFill>
              </a:rPr>
              <a:t>国際的動向を踏まえたオープンサイエンスの推進に関する検討会（内閣府）</a:t>
            </a:r>
            <a:r>
              <a:rPr lang="en-US" altLang="ja-JP" sz="1600" dirty="0">
                <a:solidFill>
                  <a:schemeClr val="tx1"/>
                </a:solidFill>
              </a:rPr>
              <a:t>. </a:t>
            </a:r>
            <a:r>
              <a:rPr lang="ja-JP" altLang="en-US" sz="1600" dirty="0">
                <a:solidFill>
                  <a:schemeClr val="tx1"/>
                </a:solidFill>
              </a:rPr>
              <a:t>研究データリポジトリ整備・運用ガイドライン</a:t>
            </a:r>
            <a:r>
              <a:rPr lang="en-US" altLang="ja-JP" sz="1600" dirty="0">
                <a:solidFill>
                  <a:schemeClr val="tx1"/>
                </a:solidFill>
              </a:rPr>
              <a:t>. 2019</a:t>
            </a:r>
            <a:r>
              <a:rPr lang="ja-JP" altLang="en-US" sz="1600" dirty="0">
                <a:solidFill>
                  <a:schemeClr val="tx1"/>
                </a:solidFill>
              </a:rPr>
              <a:t>（</a:t>
            </a:r>
            <a:r>
              <a:rPr lang="en-US" altLang="ja-JP" sz="1600" dirty="0">
                <a:solidFill>
                  <a:schemeClr val="tx1"/>
                </a:solidFill>
              </a:rPr>
              <a:t>https://www8.cao.go.jp/cstp/tyousakai/kokusaiopen/guideline.pdf</a:t>
            </a:r>
            <a:r>
              <a:rPr lang="ja-JP" altLang="en-US" sz="1600" dirty="0">
                <a:solidFill>
                  <a:schemeClr val="tx1"/>
                </a:solidFill>
              </a:rPr>
              <a:t>）</a:t>
            </a:r>
          </a:p>
          <a:p>
            <a:pPr marL="216000" indent="-457200">
              <a:spcBef>
                <a:spcPts val="1200"/>
              </a:spcBef>
            </a:pPr>
            <a:r>
              <a:rPr lang="en-US" altLang="ja-JP" sz="1600" dirty="0">
                <a:solidFill>
                  <a:schemeClr val="tx1"/>
                </a:solidFill>
              </a:rPr>
              <a:t>2) </a:t>
            </a:r>
            <a:r>
              <a:rPr lang="ja-JP" altLang="en-US" sz="1600" dirty="0">
                <a:solidFill>
                  <a:schemeClr val="tx1"/>
                </a:solidFill>
              </a:rPr>
              <a:t>以下文献</a:t>
            </a:r>
            <a:r>
              <a:rPr lang="en-US" altLang="ja-JP" sz="1600" dirty="0">
                <a:solidFill>
                  <a:schemeClr val="tx1"/>
                </a:solidFill>
              </a:rPr>
              <a:t>p.3</a:t>
            </a:r>
            <a:br>
              <a:rPr lang="en-US" altLang="ja-JP" sz="1600" dirty="0">
                <a:solidFill>
                  <a:schemeClr val="tx1"/>
                </a:solidFill>
              </a:rPr>
            </a:br>
            <a:r>
              <a:rPr lang="en-US" altLang="ja-JP" sz="1600" dirty="0">
                <a:solidFill>
                  <a:schemeClr val="tx1"/>
                </a:solidFill>
              </a:rPr>
              <a:t>【</a:t>
            </a:r>
            <a:r>
              <a:rPr lang="ja-JP" altLang="en-US" sz="1600" dirty="0">
                <a:solidFill>
                  <a:schemeClr val="tx1"/>
                </a:solidFill>
              </a:rPr>
              <a:t>文献</a:t>
            </a:r>
            <a:r>
              <a:rPr lang="en-US" altLang="ja-JP" sz="1600" dirty="0">
                <a:solidFill>
                  <a:schemeClr val="tx1"/>
                </a:solidFill>
              </a:rPr>
              <a:t>】</a:t>
            </a:r>
            <a:r>
              <a:rPr lang="ja-JP" altLang="en-US" sz="1600" dirty="0">
                <a:solidFill>
                  <a:schemeClr val="tx1"/>
                </a:solidFill>
              </a:rPr>
              <a:t>国際的動向を踏まえたオープンサイエンスに関する検討会</a:t>
            </a:r>
            <a:r>
              <a:rPr lang="en-US" altLang="ja-JP" sz="1600" dirty="0">
                <a:solidFill>
                  <a:schemeClr val="tx1"/>
                </a:solidFill>
              </a:rPr>
              <a:t>. </a:t>
            </a:r>
            <a:r>
              <a:rPr lang="ja-JP" altLang="en-US" sz="1600" dirty="0">
                <a:solidFill>
                  <a:schemeClr val="tx1"/>
                </a:solidFill>
              </a:rPr>
              <a:t>我が国におけるオープンサイエンス推進のあり方について </a:t>
            </a:r>
            <a:r>
              <a:rPr lang="en-US" altLang="ja-JP" sz="1600" dirty="0">
                <a:solidFill>
                  <a:schemeClr val="tx1"/>
                </a:solidFill>
              </a:rPr>
              <a:t>: </a:t>
            </a:r>
            <a:r>
              <a:rPr lang="ja-JP" altLang="en-US" sz="1600" dirty="0">
                <a:solidFill>
                  <a:schemeClr val="tx1"/>
                </a:solidFill>
              </a:rPr>
              <a:t>サイエンスの新たな飛躍の時代の幕開け</a:t>
            </a:r>
            <a:r>
              <a:rPr lang="en-US" altLang="ja-JP" sz="1600" dirty="0">
                <a:solidFill>
                  <a:schemeClr val="tx1"/>
                </a:solidFill>
              </a:rPr>
              <a:t>. 2015</a:t>
            </a:r>
            <a:r>
              <a:rPr lang="ja-JP" altLang="en-US" sz="1600" dirty="0">
                <a:solidFill>
                  <a:schemeClr val="tx1"/>
                </a:solidFill>
              </a:rPr>
              <a:t>（</a:t>
            </a:r>
            <a:r>
              <a:rPr lang="en-US" altLang="ja-JP" sz="1600" dirty="0">
                <a:solidFill>
                  <a:schemeClr val="tx1"/>
                </a:solidFill>
                <a:hlinkClick r:id="rId3">
                  <a:extLst>
                    <a:ext uri="{A12FA001-AC4F-418D-AE19-62706E023703}">
                      <ahyp:hlinkClr xmlns:ahyp="http://schemas.microsoft.com/office/drawing/2018/hyperlinkcolor" val="tx"/>
                    </a:ext>
                  </a:extLst>
                </a:hlinkClick>
              </a:rPr>
              <a:t>https://www8.cao.go.jp/cstp/sonota/openscience/</a:t>
            </a:r>
            <a:r>
              <a:rPr lang="ja-JP" altLang="en-US" sz="1600" dirty="0">
                <a:solidFill>
                  <a:schemeClr val="tx1"/>
                </a:solidFill>
              </a:rPr>
              <a:t>）</a:t>
            </a:r>
            <a:endParaRPr lang="en-US" altLang="ja-JP" sz="1600" dirty="0">
              <a:solidFill>
                <a:schemeClr val="tx1"/>
              </a:solidFill>
            </a:endParaRPr>
          </a:p>
          <a:p>
            <a:pPr>
              <a:spcBef>
                <a:spcPts val="1200"/>
              </a:spcBef>
            </a:pPr>
            <a:r>
              <a:rPr lang="en-US" altLang="ja-JP" sz="1600" dirty="0">
                <a:solidFill>
                  <a:schemeClr val="tx1"/>
                </a:solidFill>
              </a:rPr>
              <a:t>3) </a:t>
            </a:r>
            <a:r>
              <a:rPr lang="ja-JP" altLang="en-US" sz="1600" dirty="0">
                <a:solidFill>
                  <a:schemeClr val="tx1"/>
                </a:solidFill>
              </a:rPr>
              <a:t>上記</a:t>
            </a:r>
            <a:r>
              <a:rPr lang="en-US" altLang="ja-JP" sz="1600" dirty="0">
                <a:solidFill>
                  <a:schemeClr val="tx1"/>
                </a:solidFill>
              </a:rPr>
              <a:t>2)</a:t>
            </a:r>
            <a:r>
              <a:rPr lang="ja-JP" altLang="en-US" sz="1600" dirty="0">
                <a:solidFill>
                  <a:schemeClr val="tx1"/>
                </a:solidFill>
              </a:rPr>
              <a:t>の文献</a:t>
            </a:r>
          </a:p>
          <a:p>
            <a:pPr marL="216000" indent="-457200">
              <a:spcBef>
                <a:spcPts val="1200"/>
              </a:spcBef>
            </a:pPr>
            <a:r>
              <a:rPr lang="en-US" altLang="ja-JP" sz="1600" dirty="0">
                <a:solidFill>
                  <a:schemeClr val="tx1"/>
                </a:solidFill>
              </a:rPr>
              <a:t>4) X</a:t>
            </a:r>
            <a:r>
              <a:rPr lang="ja-JP" altLang="en-US" sz="1600" dirty="0">
                <a:solidFill>
                  <a:schemeClr val="tx1"/>
                </a:solidFill>
              </a:rPr>
              <a:t>線回折によって得られる物質の結晶構造データは、「単にその物質の結晶構造を明らかにするだけでなく，その物質が有する物性・特性の起源を演繹・帰納するのに欠かせない情報」（</a:t>
            </a:r>
            <a:r>
              <a:rPr lang="en-US" altLang="ja-JP" sz="1600" dirty="0">
                <a:solidFill>
                  <a:schemeClr val="tx1"/>
                </a:solidFill>
              </a:rPr>
              <a:t>p.178</a:t>
            </a:r>
            <a:r>
              <a:rPr lang="ja-JP" altLang="en-US" sz="1600" dirty="0">
                <a:solidFill>
                  <a:schemeClr val="tx1"/>
                </a:solidFill>
              </a:rPr>
              <a:t>）であり、また「より高い物性・特性値を示す物質の開発において，類縁もしくは他の物質の情報を知る事も非常に重要な知見」（</a:t>
            </a:r>
            <a:r>
              <a:rPr lang="en-US" altLang="ja-JP" sz="1600" dirty="0">
                <a:solidFill>
                  <a:schemeClr val="tx1"/>
                </a:solidFill>
              </a:rPr>
              <a:t>p.178</a:t>
            </a:r>
            <a:r>
              <a:rPr lang="ja-JP" altLang="en-US" sz="1600" dirty="0">
                <a:solidFill>
                  <a:schemeClr val="tx1"/>
                </a:solidFill>
              </a:rPr>
              <a:t>）である。そのため「既知の結晶構造データの共有化も早くから図られて」（</a:t>
            </a:r>
            <a:r>
              <a:rPr lang="en-US" altLang="ja-JP" sz="1600" dirty="0">
                <a:solidFill>
                  <a:schemeClr val="tx1"/>
                </a:solidFill>
              </a:rPr>
              <a:t>p.178</a:t>
            </a:r>
            <a:r>
              <a:rPr lang="ja-JP" altLang="en-US" sz="1600" dirty="0">
                <a:solidFill>
                  <a:schemeClr val="tx1"/>
                </a:solidFill>
              </a:rPr>
              <a:t>）きた。</a:t>
            </a:r>
            <a:br>
              <a:rPr lang="en-US" altLang="ja-JP" sz="1600" dirty="0">
                <a:solidFill>
                  <a:schemeClr val="tx1"/>
                </a:solidFill>
              </a:rPr>
            </a:br>
            <a:r>
              <a:rPr lang="en-US" altLang="ja-JP" sz="1600" dirty="0">
                <a:solidFill>
                  <a:schemeClr val="tx1"/>
                </a:solidFill>
              </a:rPr>
              <a:t>【</a:t>
            </a:r>
            <a:r>
              <a:rPr lang="ja-JP" altLang="en-US" sz="1600" dirty="0">
                <a:solidFill>
                  <a:schemeClr val="tx1"/>
                </a:solidFill>
              </a:rPr>
              <a:t>文献</a:t>
            </a:r>
            <a:r>
              <a:rPr lang="en-US" altLang="ja-JP" sz="1600" dirty="0">
                <a:solidFill>
                  <a:schemeClr val="tx1"/>
                </a:solidFill>
              </a:rPr>
              <a:t>】</a:t>
            </a:r>
            <a:r>
              <a:rPr lang="ja-JP" altLang="en-US" sz="1600" dirty="0">
                <a:solidFill>
                  <a:schemeClr val="tx1"/>
                </a:solidFill>
              </a:rPr>
              <a:t>松下能孝</a:t>
            </a:r>
            <a:r>
              <a:rPr lang="en-US" altLang="ja-JP" sz="1600" dirty="0">
                <a:solidFill>
                  <a:schemeClr val="tx1"/>
                </a:solidFill>
              </a:rPr>
              <a:t>. </a:t>
            </a:r>
            <a:r>
              <a:rPr lang="ja-JP" altLang="en-US" sz="1600" dirty="0">
                <a:solidFill>
                  <a:schemeClr val="tx1"/>
                </a:solidFill>
              </a:rPr>
              <a:t>結晶構造データベースと結晶学共通データ・フォーマット</a:t>
            </a:r>
            <a:r>
              <a:rPr lang="en-US" altLang="ja-JP" sz="1600" dirty="0">
                <a:solidFill>
                  <a:schemeClr val="tx1"/>
                </a:solidFill>
              </a:rPr>
              <a:t>CIF</a:t>
            </a:r>
            <a:r>
              <a:rPr lang="ja-JP" altLang="en-US" sz="1600" dirty="0">
                <a:solidFill>
                  <a:schemeClr val="tx1"/>
                </a:solidFill>
              </a:rPr>
              <a:t>について</a:t>
            </a:r>
            <a:r>
              <a:rPr lang="en-US" altLang="ja-JP" sz="1600" dirty="0">
                <a:solidFill>
                  <a:schemeClr val="tx1"/>
                </a:solidFill>
              </a:rPr>
              <a:t>:</a:t>
            </a:r>
            <a:r>
              <a:rPr lang="ja-JP" altLang="en-US" sz="1600" dirty="0">
                <a:solidFill>
                  <a:schemeClr val="tx1"/>
                </a:solidFill>
              </a:rPr>
              <a:t>１．結晶構造データベース</a:t>
            </a:r>
            <a:r>
              <a:rPr lang="en-US" altLang="ja-JP" sz="1600" dirty="0">
                <a:solidFill>
                  <a:schemeClr val="tx1"/>
                </a:solidFill>
              </a:rPr>
              <a:t>. Journal of Surface Analysis. 2013, 19(3), p. 177–187</a:t>
            </a:r>
            <a:r>
              <a:rPr lang="ja-JP" altLang="en-US" sz="1600" dirty="0">
                <a:solidFill>
                  <a:schemeClr val="tx1"/>
                </a:solidFill>
              </a:rPr>
              <a:t>（</a:t>
            </a:r>
            <a:r>
              <a:rPr lang="en-US" altLang="ja-JP" sz="1600" dirty="0">
                <a:solidFill>
                  <a:schemeClr val="tx1"/>
                </a:solidFill>
                <a:hlinkClick r:id="rId4">
                  <a:extLst>
                    <a:ext uri="{A12FA001-AC4F-418D-AE19-62706E023703}">
                      <ahyp:hlinkClr xmlns:ahyp="http://schemas.microsoft.com/office/drawing/2018/hyperlinkcolor" val="tx"/>
                    </a:ext>
                  </a:extLst>
                </a:hlinkClick>
              </a:rPr>
              <a:t>https://www.jstage.jst.go.jp/article/jsa/19/3/19_177/_article/-char/ja/</a:t>
            </a:r>
            <a:r>
              <a:rPr lang="ja-JP" altLang="en-US" sz="1600" dirty="0">
                <a:solidFill>
                  <a:schemeClr val="tx1"/>
                </a:solidFill>
              </a:rPr>
              <a:t>）</a:t>
            </a:r>
            <a:endParaRPr lang="en-US" altLang="ja-JP" sz="1600" dirty="0">
              <a:solidFill>
                <a:schemeClr val="tx1"/>
              </a:solidFill>
            </a:endParaRPr>
          </a:p>
        </p:txBody>
      </p:sp>
      <p:sp>
        <p:nvSpPr>
          <p:cNvPr id="6" name="正方形/長方形 5">
            <a:extLst>
              <a:ext uri="{FF2B5EF4-FFF2-40B4-BE49-F238E27FC236}">
                <a16:creationId xmlns:a16="http://schemas.microsoft.com/office/drawing/2014/main" id="{080E6970-90DF-4A51-A459-CDE2AEB298A0}"/>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注</a:t>
            </a:r>
            <a:endParaRPr lang="en-US" altLang="ja-JP" sz="2000" dirty="0"/>
          </a:p>
        </p:txBody>
      </p:sp>
      <p:sp>
        <p:nvSpPr>
          <p:cNvPr id="2" name="スライド番号プレースホルダー 1">
            <a:extLst>
              <a:ext uri="{FF2B5EF4-FFF2-40B4-BE49-F238E27FC236}">
                <a16:creationId xmlns:a16="http://schemas.microsoft.com/office/drawing/2014/main" id="{9A2DEA30-A44D-41DF-A5A2-74E7557ECB40}"/>
              </a:ext>
            </a:extLst>
          </p:cNvPr>
          <p:cNvSpPr>
            <a:spLocks noGrp="1"/>
          </p:cNvSpPr>
          <p:nvPr>
            <p:ph type="sldNum" sz="quarter" idx="12"/>
          </p:nvPr>
        </p:nvSpPr>
        <p:spPr/>
        <p:txBody>
          <a:bodyPr/>
          <a:lstStyle/>
          <a:p>
            <a:fld id="{05C04FA5-7561-4A8F-8987-7136F249392A}" type="slidenum">
              <a:rPr kumimoji="1" lang="ja-JP" altLang="en-US" smtClean="0"/>
              <a:t>7</a:t>
            </a:fld>
            <a:endParaRPr kumimoji="1" lang="ja-JP" altLang="en-US"/>
          </a:p>
        </p:txBody>
      </p:sp>
    </p:spTree>
    <p:extLst>
      <p:ext uri="{BB962C8B-B14F-4D97-AF65-F5344CB8AC3E}">
        <p14:creationId xmlns:p14="http://schemas.microsoft.com/office/powerpoint/2010/main" val="382221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A5E67E8-D17E-4918-9660-790FC9357506}"/>
              </a:ext>
            </a:extLst>
          </p:cNvPr>
          <p:cNvSpPr/>
          <p:nvPr/>
        </p:nvSpPr>
        <p:spPr>
          <a:xfrm>
            <a:off x="460535" y="839777"/>
            <a:ext cx="8294915" cy="5845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360000">
              <a:spcBef>
                <a:spcPts val="1200"/>
              </a:spcBef>
            </a:pPr>
            <a:r>
              <a:rPr lang="en-US" altLang="ja-JP" sz="1600" dirty="0">
                <a:solidFill>
                  <a:schemeClr val="tx1"/>
                </a:solidFill>
              </a:rPr>
              <a:t>5) </a:t>
            </a:r>
            <a:r>
              <a:rPr kumimoji="1" lang="ja-JP" altLang="en-US" sz="1600" dirty="0">
                <a:solidFill>
                  <a:schemeClr val="tx1"/>
                </a:solidFill>
              </a:rPr>
              <a:t>「ヒトをはじめとする多くの生物種の遺伝子やゲノムの塩基配列が急激な勢いで決定され，国際塩基配列データベース共同体 </a:t>
            </a:r>
            <a:r>
              <a:rPr kumimoji="1" lang="en-US" altLang="ja-JP" sz="1600" dirty="0">
                <a:solidFill>
                  <a:schemeClr val="tx1"/>
                </a:solidFill>
              </a:rPr>
              <a:t>(International Nucleotide Sequence Database Collaboration ; INSDC, http://www.insdc.org)</a:t>
            </a:r>
            <a:r>
              <a:rPr kumimoji="1" lang="ja-JP" altLang="en-US" sz="1600" dirty="0">
                <a:solidFill>
                  <a:schemeClr val="tx1"/>
                </a:solidFill>
              </a:rPr>
              <a:t>に登録されている」「世界中の人々は誰でも公開されたデータを自由に利用でき，それを使って研究，教育や事業などを進めることができる」（</a:t>
            </a:r>
            <a:r>
              <a:rPr kumimoji="1" lang="en-US" altLang="ja-JP" sz="1600" dirty="0">
                <a:solidFill>
                  <a:schemeClr val="tx1"/>
                </a:solidFill>
              </a:rPr>
              <a:t>p.182</a:t>
            </a:r>
            <a:r>
              <a:rPr kumimoji="1" lang="ja-JP" altLang="en-US" sz="1600" dirty="0">
                <a:solidFill>
                  <a:schemeClr val="tx1"/>
                </a:solidFill>
              </a:rPr>
              <a:t>）</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a:t>
            </a:r>
            <a:r>
              <a:rPr kumimoji="1" lang="ja-JP" altLang="en-US" sz="1600" dirty="0">
                <a:solidFill>
                  <a:schemeClr val="tx1"/>
                </a:solidFill>
              </a:rPr>
              <a:t>舘野義男</a:t>
            </a:r>
            <a:r>
              <a:rPr kumimoji="1" lang="en-US" altLang="ja-JP" sz="1600" dirty="0">
                <a:solidFill>
                  <a:schemeClr val="tx1"/>
                </a:solidFill>
              </a:rPr>
              <a:t>. </a:t>
            </a:r>
            <a:r>
              <a:rPr kumimoji="1" lang="ja-JP" altLang="en-US" sz="1600" dirty="0">
                <a:solidFill>
                  <a:schemeClr val="tx1"/>
                </a:solidFill>
              </a:rPr>
              <a:t>ライフサイエンス分野の統合データベース</a:t>
            </a:r>
            <a:r>
              <a:rPr kumimoji="1" lang="en-US" altLang="ja-JP" sz="1600" dirty="0">
                <a:solidFill>
                  <a:schemeClr val="tx1"/>
                </a:solidFill>
              </a:rPr>
              <a:t>(</a:t>
            </a:r>
            <a:r>
              <a:rPr kumimoji="1" lang="ja-JP" altLang="en-US" sz="1600" dirty="0">
                <a:solidFill>
                  <a:schemeClr val="tx1"/>
                </a:solidFill>
              </a:rPr>
              <a:t>第</a:t>
            </a:r>
            <a:r>
              <a:rPr kumimoji="1" lang="en-US" altLang="ja-JP" sz="1600" dirty="0">
                <a:solidFill>
                  <a:schemeClr val="tx1"/>
                </a:solidFill>
              </a:rPr>
              <a:t>7</a:t>
            </a:r>
            <a:r>
              <a:rPr kumimoji="1" lang="ja-JP" altLang="en-US" sz="1600" dirty="0">
                <a:solidFill>
                  <a:schemeClr val="tx1"/>
                </a:solidFill>
              </a:rPr>
              <a:t>回</a:t>
            </a:r>
            <a:r>
              <a:rPr kumimoji="1" lang="en-US" altLang="ja-JP" sz="1600" dirty="0">
                <a:solidFill>
                  <a:schemeClr val="tx1"/>
                </a:solidFill>
              </a:rPr>
              <a:t>) </a:t>
            </a:r>
            <a:r>
              <a:rPr kumimoji="1" lang="ja-JP" altLang="en-US" sz="1600" dirty="0">
                <a:solidFill>
                  <a:schemeClr val="tx1"/>
                </a:solidFill>
              </a:rPr>
              <a:t>海外データベースとの連携 </a:t>
            </a:r>
            <a:r>
              <a:rPr kumimoji="1" lang="en-US" altLang="ja-JP" sz="1600" dirty="0">
                <a:solidFill>
                  <a:schemeClr val="tx1"/>
                </a:solidFill>
              </a:rPr>
              <a:t>: International collaboration among DDBJ, EMBL Bank and GenBank. </a:t>
            </a:r>
            <a:r>
              <a:rPr kumimoji="1" lang="ja-JP" altLang="en-US" sz="1600" dirty="0">
                <a:solidFill>
                  <a:schemeClr val="tx1"/>
                </a:solidFill>
              </a:rPr>
              <a:t>蛋白質核酸酵素</a:t>
            </a:r>
            <a:r>
              <a:rPr kumimoji="1" lang="en-US" altLang="ja-JP" sz="1600" dirty="0">
                <a:solidFill>
                  <a:schemeClr val="tx1"/>
                </a:solidFill>
              </a:rPr>
              <a:t>. 2008, 53(2), p.182–189</a:t>
            </a:r>
            <a:r>
              <a:rPr kumimoji="1" lang="ja-JP" altLang="en-US" sz="1600" dirty="0">
                <a:solidFill>
                  <a:schemeClr val="tx1"/>
                </a:solidFill>
              </a:rPr>
              <a:t>（</a:t>
            </a:r>
            <a:r>
              <a:rPr kumimoji="1" lang="en-US" altLang="ja-JP" sz="1600" dirty="0">
                <a:solidFill>
                  <a:schemeClr val="tx1"/>
                </a:solidFill>
                <a:hlinkClick r:id="rId3">
                  <a:extLst>
                    <a:ext uri="{A12FA001-AC4F-418D-AE19-62706E023703}">
                      <ahyp:hlinkClr xmlns:ahyp="http://schemas.microsoft.com/office/drawing/2018/hyperlinkcolor" val="tx"/>
                    </a:ext>
                  </a:extLst>
                </a:hlinkClick>
              </a:rPr>
              <a:t>http://ci.nii.ac.jp/naid/40015830835/ja/</a:t>
            </a:r>
            <a:r>
              <a:rPr kumimoji="1" lang="ja-JP" altLang="en-US" sz="1600" dirty="0">
                <a:solidFill>
                  <a:schemeClr val="tx1"/>
                </a:solidFill>
              </a:rPr>
              <a:t>）</a:t>
            </a:r>
            <a:endParaRPr kumimoji="1" lang="en-US" altLang="ja-JP" sz="1600" dirty="0">
              <a:solidFill>
                <a:schemeClr val="tx1"/>
              </a:solidFill>
            </a:endParaRPr>
          </a:p>
          <a:p>
            <a:pPr marL="216000" indent="-360000">
              <a:spcBef>
                <a:spcPts val="1200"/>
              </a:spcBef>
            </a:pPr>
            <a:r>
              <a:rPr kumimoji="1" lang="en-US" altLang="ja-JP" sz="1600" dirty="0">
                <a:solidFill>
                  <a:schemeClr val="tx1"/>
                </a:solidFill>
              </a:rPr>
              <a:t>6) </a:t>
            </a:r>
            <a:r>
              <a:rPr kumimoji="1" lang="ja-JP" altLang="en-US" sz="1600" dirty="0">
                <a:solidFill>
                  <a:schemeClr val="tx1"/>
                </a:solidFill>
              </a:rPr>
              <a:t>「海洋観測データ（主として海洋物理・化学、地球物理系）では</a:t>
            </a:r>
            <a:r>
              <a:rPr kumimoji="1" lang="en-US" altLang="ja-JP" sz="1600" dirty="0">
                <a:solidFill>
                  <a:schemeClr val="tx1"/>
                </a:solidFill>
              </a:rPr>
              <a:t>50</a:t>
            </a:r>
            <a:r>
              <a:rPr kumimoji="1" lang="ja-JP" altLang="en-US" sz="1600" dirty="0">
                <a:solidFill>
                  <a:schemeClr val="tx1"/>
                </a:solidFill>
              </a:rPr>
              <a:t>年以上前からデータ共有の仕組みが存在」（</a:t>
            </a:r>
            <a:r>
              <a:rPr kumimoji="1" lang="en-US" altLang="ja-JP" sz="1600" dirty="0">
                <a:solidFill>
                  <a:schemeClr val="tx1"/>
                </a:solidFill>
              </a:rPr>
              <a:t>p.3</a:t>
            </a:r>
            <a:r>
              <a:rPr kumimoji="1" lang="ja-JP" altLang="en-US" sz="1600" dirty="0">
                <a:solidFill>
                  <a:schemeClr val="tx1"/>
                </a:solidFill>
              </a:rPr>
              <a:t>）</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】JAMSTEC</a:t>
            </a:r>
            <a:r>
              <a:rPr kumimoji="1" lang="ja-JP" altLang="en-US" sz="1600" dirty="0">
                <a:solidFill>
                  <a:schemeClr val="tx1"/>
                </a:solidFill>
              </a:rPr>
              <a:t>における海洋データ管理について（内閣府 オープンサイエンス推進に関するフォローアップ検討会（第</a:t>
            </a:r>
            <a:r>
              <a:rPr kumimoji="1" lang="en-US" altLang="ja-JP" sz="1600" dirty="0">
                <a:solidFill>
                  <a:schemeClr val="tx1"/>
                </a:solidFill>
              </a:rPr>
              <a:t>5</a:t>
            </a:r>
            <a:r>
              <a:rPr kumimoji="1" lang="ja-JP" altLang="en-US" sz="1600" dirty="0">
                <a:solidFill>
                  <a:schemeClr val="tx1"/>
                </a:solidFill>
              </a:rPr>
              <a:t>回） 配布資料 資料</a:t>
            </a:r>
            <a:r>
              <a:rPr kumimoji="1" lang="en-US" altLang="ja-JP" sz="1600" dirty="0">
                <a:solidFill>
                  <a:schemeClr val="tx1"/>
                </a:solidFill>
              </a:rPr>
              <a:t>2</a:t>
            </a:r>
            <a:r>
              <a:rPr kumimoji="1" lang="ja-JP" altLang="en-US" sz="1600" dirty="0">
                <a:solidFill>
                  <a:schemeClr val="tx1"/>
                </a:solidFill>
              </a:rPr>
              <a:t>）（国際的動向を踏まえたオープンサイエンスの推進に関する検討会（第</a:t>
            </a:r>
            <a:r>
              <a:rPr kumimoji="1" lang="en-US" altLang="ja-JP" sz="1600" dirty="0">
                <a:solidFill>
                  <a:schemeClr val="tx1"/>
                </a:solidFill>
              </a:rPr>
              <a:t>1</a:t>
            </a:r>
            <a:r>
              <a:rPr kumimoji="1" lang="ja-JP" altLang="en-US" sz="1600" dirty="0">
                <a:solidFill>
                  <a:schemeClr val="tx1"/>
                </a:solidFill>
              </a:rPr>
              <a:t>回）参考資料</a:t>
            </a:r>
            <a:r>
              <a:rPr kumimoji="1" lang="en-US" altLang="ja-JP" sz="1600" dirty="0">
                <a:solidFill>
                  <a:schemeClr val="tx1"/>
                </a:solidFill>
              </a:rPr>
              <a:t>3</a:t>
            </a:r>
            <a:r>
              <a:rPr kumimoji="1" lang="ja-JP" altLang="en-US" sz="1600" dirty="0">
                <a:solidFill>
                  <a:schemeClr val="tx1"/>
                </a:solidFill>
              </a:rPr>
              <a:t>）（</a:t>
            </a:r>
            <a:r>
              <a:rPr kumimoji="1" lang="en-US" altLang="ja-JP" sz="1600" dirty="0">
                <a:solidFill>
                  <a:schemeClr val="tx1"/>
                </a:solidFill>
                <a:hlinkClick r:id="rId4">
                  <a:extLst>
                    <a:ext uri="{A12FA001-AC4F-418D-AE19-62706E023703}">
                      <ahyp:hlinkClr xmlns:ahyp="http://schemas.microsoft.com/office/drawing/2018/hyperlinkcolor" val="tx"/>
                    </a:ext>
                  </a:extLst>
                </a:hlinkClick>
              </a:rPr>
              <a:t>https://www8.cao.go.jp/cstp/tyousakai/kokusaiopen/1kai/sanko3.pdf</a:t>
            </a:r>
            <a:r>
              <a:rPr kumimoji="1" lang="ja-JP" altLang="en-US" sz="1600" dirty="0">
                <a:solidFill>
                  <a:schemeClr val="tx1"/>
                </a:solidFill>
              </a:rPr>
              <a:t>）</a:t>
            </a:r>
            <a:endParaRPr kumimoji="1" lang="en-US" altLang="ja-JP" sz="1600" dirty="0">
              <a:solidFill>
                <a:schemeClr val="tx1"/>
              </a:solidFill>
            </a:endParaRPr>
          </a:p>
          <a:p>
            <a:pPr>
              <a:spcBef>
                <a:spcPts val="1200"/>
              </a:spcBef>
            </a:pPr>
            <a:r>
              <a:rPr kumimoji="1" lang="en-US" altLang="ja-JP" sz="1600" dirty="0">
                <a:solidFill>
                  <a:schemeClr val="tx1"/>
                </a:solidFill>
              </a:rPr>
              <a:t>7) </a:t>
            </a:r>
            <a:r>
              <a:rPr kumimoji="1" lang="ja-JP" altLang="en-US" sz="1600" dirty="0">
                <a:solidFill>
                  <a:schemeClr val="tx1"/>
                </a:solidFill>
              </a:rPr>
              <a:t>我が国では以下のような機関で収集・提供している。</a:t>
            </a:r>
            <a:endParaRPr kumimoji="1" lang="en-US" altLang="ja-JP" sz="1600" dirty="0">
              <a:solidFill>
                <a:schemeClr val="tx1"/>
              </a:solidFill>
            </a:endParaRPr>
          </a:p>
          <a:p>
            <a:pPr marL="742950" lvl="1" indent="-285750">
              <a:buFont typeface="Arial" panose="020B0604020202020204" pitchFamily="34" charset="0"/>
              <a:buChar char="•"/>
            </a:pPr>
            <a:r>
              <a:rPr kumimoji="1" lang="ja-JP" altLang="en-US" sz="1600" dirty="0">
                <a:solidFill>
                  <a:schemeClr val="tx1"/>
                </a:solidFill>
              </a:rPr>
              <a:t>東京大学社会科学研究所 附属社会調査・データアーカイブ研究センター</a:t>
            </a:r>
          </a:p>
          <a:p>
            <a:pPr marL="742950" lvl="1" indent="-285750">
              <a:buFont typeface="Arial" panose="020B0604020202020204" pitchFamily="34" charset="0"/>
              <a:buChar char="•"/>
            </a:pPr>
            <a:r>
              <a:rPr kumimoji="1" lang="en-US" altLang="ja-JP" sz="1600" dirty="0">
                <a:solidFill>
                  <a:schemeClr val="tx1"/>
                </a:solidFill>
              </a:rPr>
              <a:t>JILPT</a:t>
            </a:r>
            <a:r>
              <a:rPr kumimoji="1" lang="ja-JP" altLang="en-US" sz="1600" dirty="0">
                <a:solidFill>
                  <a:schemeClr val="tx1"/>
                </a:solidFill>
              </a:rPr>
              <a:t>データ・アーカイブ（独立行政法人 労働政策研究・研修機構）</a:t>
            </a:r>
          </a:p>
          <a:p>
            <a:pPr marL="742950" lvl="1" indent="-285750">
              <a:buFont typeface="Arial" panose="020B0604020202020204" pitchFamily="34" charset="0"/>
              <a:buChar char="•"/>
            </a:pPr>
            <a:r>
              <a:rPr kumimoji="1" lang="ja-JP" altLang="en-US" sz="1600" dirty="0">
                <a:solidFill>
                  <a:schemeClr val="tx1"/>
                </a:solidFill>
              </a:rPr>
              <a:t>慶応義塾大学パネルデータ設計・解析センター</a:t>
            </a:r>
            <a:endParaRPr kumimoji="1" lang="en-US" altLang="ja-JP" sz="1600" dirty="0">
              <a:solidFill>
                <a:schemeClr val="tx1"/>
              </a:solidFill>
            </a:endParaRPr>
          </a:p>
        </p:txBody>
      </p:sp>
      <p:sp>
        <p:nvSpPr>
          <p:cNvPr id="6" name="正方形/長方形 5">
            <a:extLst>
              <a:ext uri="{FF2B5EF4-FFF2-40B4-BE49-F238E27FC236}">
                <a16:creationId xmlns:a16="http://schemas.microsoft.com/office/drawing/2014/main" id="{080E6970-90DF-4A51-A459-CDE2AEB298A0}"/>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注</a:t>
            </a:r>
            <a:endParaRPr lang="en-US" altLang="ja-JP" sz="2000" dirty="0"/>
          </a:p>
        </p:txBody>
      </p:sp>
      <p:sp>
        <p:nvSpPr>
          <p:cNvPr id="2" name="スライド番号プレースホルダー 1">
            <a:extLst>
              <a:ext uri="{FF2B5EF4-FFF2-40B4-BE49-F238E27FC236}">
                <a16:creationId xmlns:a16="http://schemas.microsoft.com/office/drawing/2014/main" id="{81668A84-03F2-4B45-B09D-6892E7B5A6FC}"/>
              </a:ext>
            </a:extLst>
          </p:cNvPr>
          <p:cNvSpPr>
            <a:spLocks noGrp="1"/>
          </p:cNvSpPr>
          <p:nvPr>
            <p:ph type="sldNum" sz="quarter" idx="12"/>
          </p:nvPr>
        </p:nvSpPr>
        <p:spPr/>
        <p:txBody>
          <a:bodyPr/>
          <a:lstStyle/>
          <a:p>
            <a:fld id="{05C04FA5-7561-4A8F-8987-7136F249392A}" type="slidenum">
              <a:rPr kumimoji="1" lang="ja-JP" altLang="en-US" smtClean="0"/>
              <a:t>8</a:t>
            </a:fld>
            <a:endParaRPr kumimoji="1" lang="ja-JP" altLang="en-US"/>
          </a:p>
        </p:txBody>
      </p:sp>
    </p:spTree>
    <p:extLst>
      <p:ext uri="{BB962C8B-B14F-4D97-AF65-F5344CB8AC3E}">
        <p14:creationId xmlns:p14="http://schemas.microsoft.com/office/powerpoint/2010/main" val="3934743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A5E67E8-D17E-4918-9660-790FC9357506}"/>
              </a:ext>
            </a:extLst>
          </p:cNvPr>
          <p:cNvSpPr/>
          <p:nvPr/>
        </p:nvSpPr>
        <p:spPr>
          <a:xfrm>
            <a:off x="460535" y="838800"/>
            <a:ext cx="8294915" cy="5845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432000">
              <a:spcBef>
                <a:spcPts val="1200"/>
              </a:spcBef>
            </a:pPr>
            <a:r>
              <a:rPr kumimoji="1" lang="en-US" altLang="ja-JP" sz="1600" dirty="0">
                <a:solidFill>
                  <a:schemeClr val="tx1"/>
                </a:solidFill>
              </a:rPr>
              <a:t>8) </a:t>
            </a:r>
            <a:r>
              <a:rPr kumimoji="1" lang="ja-JP" altLang="en-US" sz="1600" dirty="0">
                <a:solidFill>
                  <a:schemeClr val="tx1"/>
                </a:solidFill>
              </a:rPr>
              <a:t>例えば「日本語の歴史的典籍の国際共同研究ネットワーク構築計画」（国文学研究資料館）で作成・提供されている。この計画は、「国内外の大学等と連携して、古典籍約３０万点の全冊画像化を行い、当館が構築してきた古典籍の書誌データベースと統合して、自在に画像を検索できる「新日本古典籍総合データベース」という研究基盤を作り、その画像を用いて国際的な共同研究のネットワークを構築する」ものである。</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a:t>
            </a:r>
            <a:r>
              <a:rPr kumimoji="1" lang="ja-JP" altLang="en-US" sz="1600" dirty="0">
                <a:solidFill>
                  <a:schemeClr val="tx1"/>
                </a:solidFill>
              </a:rPr>
              <a:t>日本語の歴史的典籍の国際共同研究ネットワーク構築計画（略称：歴史的典籍 </a:t>
            </a:r>
            <a:r>
              <a:rPr kumimoji="1" lang="en-US" altLang="ja-JP" sz="1600" dirty="0">
                <a:solidFill>
                  <a:schemeClr val="tx1"/>
                </a:solidFill>
              </a:rPr>
              <a:t>NW </a:t>
            </a:r>
            <a:r>
              <a:rPr kumimoji="1" lang="ja-JP" altLang="en-US" sz="1600" dirty="0">
                <a:solidFill>
                  <a:schemeClr val="tx1"/>
                </a:solidFill>
              </a:rPr>
              <a:t>事業）パンフレット（令和元年</a:t>
            </a:r>
            <a:r>
              <a:rPr kumimoji="1" lang="en-US" altLang="ja-JP" sz="1600" dirty="0">
                <a:solidFill>
                  <a:schemeClr val="tx1"/>
                </a:solidFill>
              </a:rPr>
              <a:t>8</a:t>
            </a:r>
            <a:r>
              <a:rPr kumimoji="1" lang="ja-JP" altLang="en-US" sz="1600" dirty="0">
                <a:solidFill>
                  <a:schemeClr val="tx1"/>
                </a:solidFill>
              </a:rPr>
              <a:t>月改訂版）（</a:t>
            </a:r>
            <a:r>
              <a:rPr kumimoji="1" lang="en-US" altLang="ja-JP" sz="1600" dirty="0">
                <a:solidFill>
                  <a:schemeClr val="tx1"/>
                </a:solidFill>
                <a:hlinkClick r:id="rId3">
                  <a:extLst>
                    <a:ext uri="{A12FA001-AC4F-418D-AE19-62706E023703}">
                      <ahyp:hlinkClr xmlns:ahyp="http://schemas.microsoft.com/office/drawing/2018/hyperlinkcolor" val="tx"/>
                    </a:ext>
                  </a:extLst>
                </a:hlinkClick>
              </a:rPr>
              <a:t>https://www.nijl.ac.jp/pages/cijproject/images/NIJL-NWproject_pamphlet.pdf</a:t>
            </a:r>
            <a:r>
              <a:rPr kumimoji="1" lang="ja-JP" altLang="en-US" sz="1600" dirty="0">
                <a:solidFill>
                  <a:schemeClr val="tx1"/>
                </a:solidFill>
              </a:rPr>
              <a:t>）</a:t>
            </a:r>
          </a:p>
          <a:p>
            <a:pPr marL="216000" indent="-360000">
              <a:spcBef>
                <a:spcPts val="1200"/>
              </a:spcBef>
            </a:pPr>
            <a:r>
              <a:rPr kumimoji="1" lang="en-US" altLang="ja-JP" sz="1600" dirty="0">
                <a:solidFill>
                  <a:schemeClr val="tx1"/>
                </a:solidFill>
              </a:rPr>
              <a:t>9) 2014</a:t>
            </a:r>
            <a:r>
              <a:rPr kumimoji="1" lang="ja-JP" altLang="en-US" sz="1600" dirty="0">
                <a:solidFill>
                  <a:schemeClr val="tx1"/>
                </a:solidFill>
              </a:rPr>
              <a:t>年、インパクトファクターの高い学術雑誌</a:t>
            </a:r>
            <a:r>
              <a:rPr kumimoji="1" lang="en-US" altLang="ja-JP" sz="1600" dirty="0">
                <a:solidFill>
                  <a:schemeClr val="tx1"/>
                </a:solidFill>
              </a:rPr>
              <a:t>220</a:t>
            </a:r>
            <a:r>
              <a:rPr kumimoji="1" lang="ja-JP" altLang="en-US" sz="1600" dirty="0">
                <a:solidFill>
                  <a:schemeClr val="tx1"/>
                </a:solidFill>
              </a:rPr>
              <a:t>誌について、研究データの共有（オープン化）ポリシーを調査した結果、「必須」が</a:t>
            </a:r>
            <a:r>
              <a:rPr kumimoji="1" lang="en-US" altLang="ja-JP" sz="1600" dirty="0">
                <a:solidFill>
                  <a:schemeClr val="tx1"/>
                </a:solidFill>
              </a:rPr>
              <a:t>100</a:t>
            </a:r>
            <a:r>
              <a:rPr kumimoji="1" lang="ja-JP" altLang="en-US" sz="1600" dirty="0">
                <a:solidFill>
                  <a:schemeClr val="tx1"/>
                </a:solidFill>
              </a:rPr>
              <a:t>誌（</a:t>
            </a:r>
            <a:r>
              <a:rPr kumimoji="1" lang="en-US" altLang="ja-JP" sz="1600" dirty="0">
                <a:solidFill>
                  <a:schemeClr val="tx1"/>
                </a:solidFill>
              </a:rPr>
              <a:t>45.5%</a:t>
            </a:r>
            <a:r>
              <a:rPr kumimoji="1" lang="ja-JP" altLang="en-US" sz="1600" dirty="0">
                <a:solidFill>
                  <a:schemeClr val="tx1"/>
                </a:solidFill>
              </a:rPr>
              <a:t>）、「推奨」が</a:t>
            </a:r>
            <a:r>
              <a:rPr kumimoji="1" lang="en-US" altLang="ja-JP" sz="1600" dirty="0">
                <a:solidFill>
                  <a:schemeClr val="tx1"/>
                </a:solidFill>
              </a:rPr>
              <a:t>30</a:t>
            </a:r>
            <a:r>
              <a:rPr kumimoji="1" lang="ja-JP" altLang="en-US" sz="1600" dirty="0">
                <a:solidFill>
                  <a:schemeClr val="tx1"/>
                </a:solidFill>
              </a:rPr>
              <a:t>誌（</a:t>
            </a:r>
            <a:r>
              <a:rPr kumimoji="1" lang="en-US" altLang="ja-JP" sz="1600" dirty="0">
                <a:solidFill>
                  <a:schemeClr val="tx1"/>
                </a:solidFill>
              </a:rPr>
              <a:t>13.6%</a:t>
            </a:r>
            <a:r>
              <a:rPr kumimoji="1" lang="ja-JP" altLang="en-US" sz="1600" dirty="0">
                <a:solidFill>
                  <a:schemeClr val="tx1"/>
                </a:solidFill>
              </a:rPr>
              <a:t>）であった（以下文献</a:t>
            </a:r>
            <a:r>
              <a:rPr kumimoji="1" lang="en-US" altLang="ja-JP" sz="1600" dirty="0">
                <a:solidFill>
                  <a:schemeClr val="tx1"/>
                </a:solidFill>
              </a:rPr>
              <a:t>p.25</a:t>
            </a:r>
            <a:r>
              <a:rPr kumimoji="1" lang="ja-JP" altLang="en-US" sz="1600" dirty="0">
                <a:solidFill>
                  <a:schemeClr val="tx1"/>
                </a:solidFill>
              </a:rPr>
              <a:t>）</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a:t>
            </a:r>
            <a:r>
              <a:rPr kumimoji="1" lang="ja-JP" altLang="en-US" sz="1600" dirty="0">
                <a:solidFill>
                  <a:schemeClr val="tx1"/>
                </a:solidFill>
              </a:rPr>
              <a:t>池内有為</a:t>
            </a:r>
            <a:r>
              <a:rPr kumimoji="1" lang="en-US" altLang="ja-JP" sz="1600" dirty="0">
                <a:solidFill>
                  <a:schemeClr val="tx1"/>
                </a:solidFill>
              </a:rPr>
              <a:t>, </a:t>
            </a:r>
            <a:r>
              <a:rPr kumimoji="1" lang="ja-JP" altLang="en-US" sz="1600" dirty="0">
                <a:solidFill>
                  <a:schemeClr val="tx1"/>
                </a:solidFill>
              </a:rPr>
              <a:t>逸村裕</a:t>
            </a:r>
            <a:r>
              <a:rPr kumimoji="1" lang="en-US" altLang="ja-JP" sz="1600" dirty="0">
                <a:solidFill>
                  <a:schemeClr val="tx1"/>
                </a:solidFill>
              </a:rPr>
              <a:t>. </a:t>
            </a:r>
            <a:r>
              <a:rPr kumimoji="1" lang="ja-JP" altLang="en-US" sz="1600" dirty="0">
                <a:solidFill>
                  <a:schemeClr val="tx1"/>
                </a:solidFill>
              </a:rPr>
              <a:t>分野別データ共有ポリシーと雑誌の特徴 </a:t>
            </a:r>
            <a:r>
              <a:rPr kumimoji="1" lang="en-US" altLang="ja-JP" sz="1600" dirty="0">
                <a:solidFill>
                  <a:schemeClr val="tx1"/>
                </a:solidFill>
              </a:rPr>
              <a:t>: </a:t>
            </a:r>
            <a:r>
              <a:rPr kumimoji="1" lang="ja-JP" altLang="en-US" sz="1600" dirty="0">
                <a:solidFill>
                  <a:schemeClr val="tx1"/>
                </a:solidFill>
              </a:rPr>
              <a:t>分野間比較と特徴分析</a:t>
            </a:r>
            <a:r>
              <a:rPr kumimoji="1" lang="en-US" altLang="ja-JP" sz="1600" dirty="0">
                <a:solidFill>
                  <a:schemeClr val="tx1"/>
                </a:solidFill>
              </a:rPr>
              <a:t>. </a:t>
            </a:r>
            <a:r>
              <a:rPr kumimoji="1" lang="ja-JP" altLang="en-US" sz="1600" dirty="0">
                <a:solidFill>
                  <a:schemeClr val="tx1"/>
                </a:solidFill>
              </a:rPr>
              <a:t>日本図書館情報学会誌</a:t>
            </a:r>
            <a:r>
              <a:rPr kumimoji="1" lang="en-US" altLang="ja-JP" sz="1600" dirty="0">
                <a:solidFill>
                  <a:schemeClr val="tx1"/>
                </a:solidFill>
              </a:rPr>
              <a:t>. 2016, vol. 62, no. 1, p. 20–37 </a:t>
            </a:r>
            <a:r>
              <a:rPr kumimoji="1" lang="ja-JP" altLang="en-US" sz="1600" dirty="0">
                <a:solidFill>
                  <a:schemeClr val="tx1"/>
                </a:solidFill>
              </a:rPr>
              <a:t>（</a:t>
            </a:r>
            <a:r>
              <a:rPr kumimoji="1" lang="en-US" altLang="ja-JP" sz="1600" dirty="0">
                <a:solidFill>
                  <a:schemeClr val="tx1"/>
                </a:solidFill>
                <a:hlinkClick r:id="rId4">
                  <a:extLst>
                    <a:ext uri="{A12FA001-AC4F-418D-AE19-62706E023703}">
                      <ahyp:hlinkClr xmlns:ahyp="http://schemas.microsoft.com/office/drawing/2018/hyperlinkcolor" val="tx"/>
                    </a:ext>
                  </a:extLst>
                </a:hlinkClick>
              </a:rPr>
              <a:t>https://doi.org/10.20651/jslis.62.1_20</a:t>
            </a:r>
            <a:r>
              <a:rPr kumimoji="1" lang="ja-JP" altLang="en-US" sz="1600" dirty="0">
                <a:solidFill>
                  <a:schemeClr val="tx1"/>
                </a:solidFill>
              </a:rPr>
              <a:t>）</a:t>
            </a:r>
            <a:endParaRPr kumimoji="1" lang="en-US" altLang="ja-JP" sz="1600" dirty="0">
              <a:solidFill>
                <a:schemeClr val="tx1"/>
              </a:solidFill>
            </a:endParaRPr>
          </a:p>
          <a:p>
            <a:pPr marL="216000" indent="-360000">
              <a:spcBef>
                <a:spcPts val="1200"/>
              </a:spcBef>
            </a:pPr>
            <a:r>
              <a:rPr kumimoji="1" lang="en-US" altLang="ja-JP" sz="1600" dirty="0">
                <a:solidFill>
                  <a:schemeClr val="tx1"/>
                </a:solidFill>
              </a:rPr>
              <a:t>10) </a:t>
            </a:r>
            <a:r>
              <a:rPr kumimoji="1" lang="ja-JP" altLang="en-US" sz="1600" dirty="0">
                <a:solidFill>
                  <a:schemeClr val="tx1"/>
                </a:solidFill>
              </a:rPr>
              <a:t>科学技術振興機構（</a:t>
            </a:r>
            <a:r>
              <a:rPr kumimoji="1" lang="en-US" altLang="ja-JP" sz="1600" dirty="0">
                <a:solidFill>
                  <a:schemeClr val="tx1"/>
                </a:solidFill>
              </a:rPr>
              <a:t>JST</a:t>
            </a:r>
            <a:r>
              <a:rPr kumimoji="1" lang="ja-JP" altLang="en-US" sz="1600" dirty="0">
                <a:solidFill>
                  <a:schemeClr val="tx1"/>
                </a:solidFill>
              </a:rPr>
              <a:t>）は、エビデンスデータの公開を推奨している（以下文献</a:t>
            </a:r>
            <a:r>
              <a:rPr kumimoji="1" lang="en-US" altLang="ja-JP" sz="1600" dirty="0">
                <a:solidFill>
                  <a:schemeClr val="tx1"/>
                </a:solidFill>
              </a:rPr>
              <a:t>p.3</a:t>
            </a:r>
            <a:r>
              <a:rPr kumimoji="1" lang="ja-JP" altLang="en-US" sz="1600" dirty="0">
                <a:solidFill>
                  <a:schemeClr val="tx1"/>
                </a:solidFill>
              </a:rPr>
              <a:t>）</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文献</a:t>
            </a:r>
            <a:r>
              <a:rPr kumimoji="1" lang="en-US" altLang="ja-JP" sz="1600" dirty="0">
                <a:solidFill>
                  <a:schemeClr val="tx1"/>
                </a:solidFill>
              </a:rPr>
              <a:t>】</a:t>
            </a:r>
            <a:r>
              <a:rPr kumimoji="1" lang="ja-JP" altLang="en-US" sz="1600" dirty="0">
                <a:solidFill>
                  <a:schemeClr val="tx1"/>
                </a:solidFill>
              </a:rPr>
              <a:t>科学技術振興機構</a:t>
            </a:r>
            <a:r>
              <a:rPr kumimoji="1" lang="en-US" altLang="ja-JP" sz="1600" dirty="0">
                <a:solidFill>
                  <a:schemeClr val="tx1"/>
                </a:solidFill>
              </a:rPr>
              <a:t>. </a:t>
            </a:r>
            <a:r>
              <a:rPr kumimoji="1" lang="ja-JP" altLang="en-US" sz="1600" dirty="0">
                <a:solidFill>
                  <a:schemeClr val="tx1"/>
                </a:solidFill>
              </a:rPr>
              <a:t>オープンサイエンス促進に向けた研究成果の取扱いに関する</a:t>
            </a:r>
            <a:r>
              <a:rPr kumimoji="1" lang="en-US" altLang="ja-JP" sz="1600" dirty="0">
                <a:solidFill>
                  <a:schemeClr val="tx1"/>
                </a:solidFill>
              </a:rPr>
              <a:t>JST</a:t>
            </a:r>
            <a:r>
              <a:rPr kumimoji="1" lang="ja-JP" altLang="en-US" sz="1600" dirty="0">
                <a:solidFill>
                  <a:schemeClr val="tx1"/>
                </a:solidFill>
              </a:rPr>
              <a:t>の基本方針</a:t>
            </a:r>
            <a:r>
              <a:rPr kumimoji="1" lang="en-US" altLang="ja-JP" sz="1600" dirty="0">
                <a:solidFill>
                  <a:schemeClr val="tx1"/>
                </a:solidFill>
              </a:rPr>
              <a:t>. 2017 </a:t>
            </a:r>
            <a:r>
              <a:rPr kumimoji="1" lang="ja-JP" altLang="en-US" sz="1600" dirty="0">
                <a:solidFill>
                  <a:schemeClr val="tx1"/>
                </a:solidFill>
              </a:rPr>
              <a:t>（</a:t>
            </a:r>
            <a:r>
              <a:rPr kumimoji="1" lang="en-US" altLang="ja-JP" sz="1600" dirty="0">
                <a:solidFill>
                  <a:schemeClr val="tx1"/>
                </a:solidFill>
                <a:hlinkClick r:id="rId5">
                  <a:extLst>
                    <a:ext uri="{A12FA001-AC4F-418D-AE19-62706E023703}">
                      <ahyp:hlinkClr xmlns:ahyp="http://schemas.microsoft.com/office/drawing/2018/hyperlinkcolor" val="tx"/>
                    </a:ext>
                  </a:extLst>
                </a:hlinkClick>
              </a:rPr>
              <a:t>https://www.jst.go.jp/all/about/houshin.html#houshin04</a:t>
            </a:r>
            <a:r>
              <a:rPr kumimoji="1" lang="ja-JP" altLang="en-US" sz="1600" dirty="0">
                <a:solidFill>
                  <a:schemeClr val="tx1"/>
                </a:solidFill>
              </a:rPr>
              <a:t>）</a:t>
            </a:r>
            <a:endParaRPr kumimoji="1" lang="en-US" altLang="ja-JP" sz="1600" dirty="0">
              <a:solidFill>
                <a:schemeClr val="tx1"/>
              </a:solidFill>
            </a:endParaRPr>
          </a:p>
          <a:p>
            <a:pPr marL="216000" indent="-360000">
              <a:spcBef>
                <a:spcPts val="1200"/>
              </a:spcBef>
            </a:pPr>
            <a:r>
              <a:rPr kumimoji="1" lang="en-US" altLang="ja-JP" sz="1600" dirty="0">
                <a:solidFill>
                  <a:schemeClr val="tx1"/>
                </a:solidFill>
              </a:rPr>
              <a:t>11) </a:t>
            </a:r>
            <a:r>
              <a:rPr lang="ja-JP" altLang="ja-JP" sz="1600" dirty="0">
                <a:solidFill>
                  <a:schemeClr val="tx1"/>
                </a:solidFill>
              </a:rPr>
              <a:t>以下</a:t>
            </a:r>
            <a:r>
              <a:rPr lang="ja-JP" altLang="en-US" sz="1600" dirty="0">
                <a:solidFill>
                  <a:schemeClr val="tx1"/>
                </a:solidFill>
              </a:rPr>
              <a:t>文献</a:t>
            </a:r>
            <a:r>
              <a:rPr lang="en-US" altLang="ja-JP" sz="1600" dirty="0">
                <a:solidFill>
                  <a:schemeClr val="tx1"/>
                </a:solidFill>
              </a:rPr>
              <a:t>p.8</a:t>
            </a:r>
            <a:r>
              <a:rPr lang="ja-JP" altLang="ja-JP" sz="1600" dirty="0">
                <a:solidFill>
                  <a:schemeClr val="tx1"/>
                </a:solidFill>
              </a:rPr>
              <a:t>～</a:t>
            </a:r>
            <a:r>
              <a:rPr lang="en-US" altLang="ja-JP" sz="1600" dirty="0">
                <a:solidFill>
                  <a:schemeClr val="tx1"/>
                </a:solidFill>
              </a:rPr>
              <a:t>10</a:t>
            </a:r>
            <a:r>
              <a:rPr lang="ja-JP" altLang="en-US" sz="1600" dirty="0">
                <a:solidFill>
                  <a:schemeClr val="tx1"/>
                </a:solidFill>
              </a:rPr>
              <a:t>が</a:t>
            </a:r>
            <a:r>
              <a:rPr lang="ja-JP" altLang="ja-JP" sz="1600" dirty="0">
                <a:solidFill>
                  <a:schemeClr val="tx1"/>
                </a:solidFill>
              </a:rPr>
              <a:t>参考になる</a:t>
            </a:r>
            <a:br>
              <a:rPr lang="en-US" altLang="ja-JP" sz="1600" dirty="0">
                <a:solidFill>
                  <a:schemeClr val="tx1"/>
                </a:solidFill>
              </a:rPr>
            </a:br>
            <a:r>
              <a:rPr lang="en-US" altLang="ja-JP" sz="1600" dirty="0">
                <a:solidFill>
                  <a:schemeClr val="tx1"/>
                </a:solidFill>
              </a:rPr>
              <a:t>【</a:t>
            </a:r>
            <a:r>
              <a:rPr lang="ja-JP" altLang="en-US" sz="1600" dirty="0">
                <a:solidFill>
                  <a:schemeClr val="tx1"/>
                </a:solidFill>
              </a:rPr>
              <a:t>文献</a:t>
            </a:r>
            <a:r>
              <a:rPr lang="en-US" altLang="ja-JP" sz="1600" dirty="0">
                <a:solidFill>
                  <a:schemeClr val="tx1"/>
                </a:solidFill>
              </a:rPr>
              <a:t>】</a:t>
            </a:r>
            <a:r>
              <a:rPr lang="ja-JP" altLang="ja-JP" sz="1600" dirty="0">
                <a:solidFill>
                  <a:schemeClr val="tx1"/>
                </a:solidFill>
              </a:rPr>
              <a:t>研究データ利活用協議会研究データライセンス小委員会</a:t>
            </a:r>
            <a:r>
              <a:rPr lang="en-US" altLang="ja-JP" sz="1600" dirty="0">
                <a:solidFill>
                  <a:schemeClr val="tx1"/>
                </a:solidFill>
              </a:rPr>
              <a:t>. </a:t>
            </a:r>
            <a:r>
              <a:rPr lang="ja-JP" altLang="ja-JP" sz="1600" dirty="0">
                <a:solidFill>
                  <a:schemeClr val="tx1"/>
                </a:solidFill>
              </a:rPr>
              <a:t>研究データの公開・利用条件指定ガイドライン</a:t>
            </a:r>
            <a:r>
              <a:rPr lang="en-US" altLang="ja-JP" sz="1600" dirty="0">
                <a:solidFill>
                  <a:schemeClr val="tx1"/>
                </a:solidFill>
              </a:rPr>
              <a:t>. 2019</a:t>
            </a:r>
            <a:br>
              <a:rPr lang="en-US" altLang="ja-JP" sz="1600" dirty="0">
                <a:solidFill>
                  <a:schemeClr val="tx1"/>
                </a:solidFill>
              </a:rPr>
            </a:br>
            <a:r>
              <a:rPr lang="ja-JP" altLang="en-US" sz="1600" dirty="0">
                <a:solidFill>
                  <a:schemeClr val="tx1"/>
                </a:solidFill>
              </a:rPr>
              <a:t>（</a:t>
            </a:r>
            <a:r>
              <a:rPr lang="en-US" altLang="ja-JP" sz="1600" u="sng" dirty="0">
                <a:solidFill>
                  <a:schemeClr val="tx1"/>
                </a:solidFill>
                <a:hlinkClick r:id="rId6">
                  <a:extLst>
                    <a:ext uri="{A12FA001-AC4F-418D-AE19-62706E023703}">
                      <ahyp:hlinkClr xmlns:ahyp="http://schemas.microsoft.com/office/drawing/2018/hyperlinkcolor" val="tx"/>
                    </a:ext>
                  </a:extLst>
                </a:hlinkClick>
              </a:rPr>
              <a:t>https://japanlinkcenter.org/rduf/doc/rduf_license_guideline.pdf</a:t>
            </a:r>
            <a:r>
              <a:rPr lang="ja-JP" altLang="en-US" sz="1600" u="sng" dirty="0">
                <a:solidFill>
                  <a:schemeClr val="tx1"/>
                </a:solidFill>
              </a:rPr>
              <a:t>）</a:t>
            </a:r>
            <a:endParaRPr lang="en-US" altLang="ja-JP" sz="1600" u="sng" dirty="0">
              <a:solidFill>
                <a:schemeClr val="tx1"/>
              </a:solidFill>
            </a:endParaRPr>
          </a:p>
        </p:txBody>
      </p:sp>
      <p:sp>
        <p:nvSpPr>
          <p:cNvPr id="6" name="正方形/長方形 5">
            <a:extLst>
              <a:ext uri="{FF2B5EF4-FFF2-40B4-BE49-F238E27FC236}">
                <a16:creationId xmlns:a16="http://schemas.microsoft.com/office/drawing/2014/main" id="{080E6970-90DF-4A51-A459-CDE2AEB298A0}"/>
              </a:ext>
            </a:extLst>
          </p:cNvPr>
          <p:cNvSpPr/>
          <p:nvPr/>
        </p:nvSpPr>
        <p:spPr>
          <a:xfrm>
            <a:off x="103931" y="204282"/>
            <a:ext cx="9000000" cy="4736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t>　注</a:t>
            </a:r>
            <a:endParaRPr lang="en-US" altLang="ja-JP" sz="2000" dirty="0"/>
          </a:p>
        </p:txBody>
      </p:sp>
      <p:sp>
        <p:nvSpPr>
          <p:cNvPr id="2" name="スライド番号プレースホルダー 1">
            <a:extLst>
              <a:ext uri="{FF2B5EF4-FFF2-40B4-BE49-F238E27FC236}">
                <a16:creationId xmlns:a16="http://schemas.microsoft.com/office/drawing/2014/main" id="{5A6F332E-4E17-4DD3-8E51-5B6EAA4B807D}"/>
              </a:ext>
            </a:extLst>
          </p:cNvPr>
          <p:cNvSpPr>
            <a:spLocks noGrp="1"/>
          </p:cNvSpPr>
          <p:nvPr>
            <p:ph type="sldNum" sz="quarter" idx="12"/>
          </p:nvPr>
        </p:nvSpPr>
        <p:spPr/>
        <p:txBody>
          <a:bodyPr/>
          <a:lstStyle/>
          <a:p>
            <a:fld id="{05C04FA5-7561-4A8F-8987-7136F249392A}" type="slidenum">
              <a:rPr kumimoji="1" lang="ja-JP" altLang="en-US" smtClean="0"/>
              <a:t>9</a:t>
            </a:fld>
            <a:endParaRPr kumimoji="1" lang="ja-JP" altLang="en-US"/>
          </a:p>
        </p:txBody>
      </p:sp>
    </p:spTree>
    <p:extLst>
      <p:ext uri="{BB962C8B-B14F-4D97-AF65-F5344CB8AC3E}">
        <p14:creationId xmlns:p14="http://schemas.microsoft.com/office/powerpoint/2010/main" val="3651652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tlCol="0" anchor="t"/>
      <a:lstStyle>
        <a:defPPr marL="216000" indent="-360000" algn="l">
          <a:defRPr kumimoji="1" sz="16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2797</TotalTime>
  <Words>1157</Words>
  <Application>Microsoft Office PowerPoint</Application>
  <PresentationFormat>画面に合わせる (4:3)</PresentationFormat>
  <Paragraphs>95</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Arial</vt:lpstr>
      <vt:lpstr>Calibri</vt:lpstr>
      <vt:lpstr>Calibri Light</vt:lpstr>
      <vt:lpstr>Office テーマ</vt:lpstr>
      <vt:lpstr>研究データのオープン化と そのメリット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2020-02-10T00:33:53Z</cp:lastPrinted>
  <dcterms:created xsi:type="dcterms:W3CDTF">2020-02-07T00:21:01Z</dcterms:created>
  <dcterms:modified xsi:type="dcterms:W3CDTF">2020-04-16T01:41:56Z</dcterms:modified>
</cp:coreProperties>
</file>